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customXml/itemProps4.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59" r:id="rId7"/>
    <p:sldId id="257"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80" r:id="rId28"/>
    <p:sldId id="281" r:id="rId29"/>
    <p:sldId id="282" r:id="rId30"/>
    <p:sldId id="283" r:id="rId31"/>
    <p:sldId id="284" r:id="rId32"/>
    <p:sldId id="285" r:id="rId33"/>
    <p:sldId id="286" r:id="rId34"/>
    <p:sldId id="287" r:id="rId35"/>
    <p:sldId id="288" r:id="rId36"/>
    <p:sldId id="289" r:id="rId37"/>
    <p:sldId id="279" r:id="rId38"/>
  </p:sldIdLst>
  <p:sldSz cx="9144000" cy="6858000" type="screen4x3"/>
  <p:notesSz cx="6858000" cy="9144000"/>
  <p:defaultTextStyle>
    <a:defPPr>
      <a:defRPr lang="en-US"/>
    </a:defPPr>
    <a:lvl1pPr algn="r" rtl="0" fontAlgn="base">
      <a:spcBef>
        <a:spcPct val="0"/>
      </a:spcBef>
      <a:spcAft>
        <a:spcPct val="0"/>
      </a:spcAft>
      <a:defRPr kern="1200">
        <a:solidFill>
          <a:schemeClr val="tx1"/>
        </a:solidFill>
        <a:latin typeface="Arial" charset="0"/>
        <a:ea typeface="+mn-ea"/>
        <a:cs typeface="+mn-cs"/>
      </a:defRPr>
    </a:lvl1pPr>
    <a:lvl2pPr marL="457200" algn="r" rtl="0" fontAlgn="base">
      <a:spcBef>
        <a:spcPct val="0"/>
      </a:spcBef>
      <a:spcAft>
        <a:spcPct val="0"/>
      </a:spcAft>
      <a:defRPr kern="1200">
        <a:solidFill>
          <a:schemeClr val="tx1"/>
        </a:solidFill>
        <a:latin typeface="Arial" charset="0"/>
        <a:ea typeface="+mn-ea"/>
        <a:cs typeface="+mn-cs"/>
      </a:defRPr>
    </a:lvl2pPr>
    <a:lvl3pPr marL="914400" algn="r" rtl="0" fontAlgn="base">
      <a:spcBef>
        <a:spcPct val="0"/>
      </a:spcBef>
      <a:spcAft>
        <a:spcPct val="0"/>
      </a:spcAft>
      <a:defRPr kern="1200">
        <a:solidFill>
          <a:schemeClr val="tx1"/>
        </a:solidFill>
        <a:latin typeface="Arial" charset="0"/>
        <a:ea typeface="+mn-ea"/>
        <a:cs typeface="+mn-cs"/>
      </a:defRPr>
    </a:lvl3pPr>
    <a:lvl4pPr marL="1371600" algn="r" rtl="0" fontAlgn="base">
      <a:spcBef>
        <a:spcPct val="0"/>
      </a:spcBef>
      <a:spcAft>
        <a:spcPct val="0"/>
      </a:spcAft>
      <a:defRPr kern="1200">
        <a:solidFill>
          <a:schemeClr val="tx1"/>
        </a:solidFill>
        <a:latin typeface="Arial" charset="0"/>
        <a:ea typeface="+mn-ea"/>
        <a:cs typeface="+mn-cs"/>
      </a:defRPr>
    </a:lvl4pPr>
    <a:lvl5pPr marL="1828800" algn="r" rtl="0" fontAlgn="base">
      <a:spcBef>
        <a:spcPct val="0"/>
      </a:spcBef>
      <a:spcAft>
        <a:spcPct val="0"/>
      </a:spcAft>
      <a:defRPr kern="1200">
        <a:solidFill>
          <a:schemeClr val="tx1"/>
        </a:solidFill>
        <a:latin typeface="Arial" charset="0"/>
        <a:ea typeface="+mn-ea"/>
        <a:cs typeface="+mn-cs"/>
      </a:defRPr>
    </a:lvl5pPr>
    <a:lvl6pPr marL="2286000" algn="r" defTabSz="914400" rtl="1" eaLnBrk="1" latinLnBrk="0" hangingPunct="1">
      <a:defRPr kern="1200">
        <a:solidFill>
          <a:schemeClr val="tx1"/>
        </a:solidFill>
        <a:latin typeface="Arial" charset="0"/>
        <a:ea typeface="+mn-ea"/>
        <a:cs typeface="+mn-cs"/>
      </a:defRPr>
    </a:lvl6pPr>
    <a:lvl7pPr marL="2743200" algn="r" defTabSz="914400" rtl="1" eaLnBrk="1" latinLnBrk="0" hangingPunct="1">
      <a:defRPr kern="1200">
        <a:solidFill>
          <a:schemeClr val="tx1"/>
        </a:solidFill>
        <a:latin typeface="Arial" charset="0"/>
        <a:ea typeface="+mn-ea"/>
        <a:cs typeface="+mn-cs"/>
      </a:defRPr>
    </a:lvl7pPr>
    <a:lvl8pPr marL="3200400" algn="r" defTabSz="914400" rtl="1" eaLnBrk="1" latinLnBrk="0" hangingPunct="1">
      <a:defRPr kern="1200">
        <a:solidFill>
          <a:schemeClr val="tx1"/>
        </a:solidFill>
        <a:latin typeface="Arial" charset="0"/>
        <a:ea typeface="+mn-ea"/>
        <a:cs typeface="+mn-cs"/>
      </a:defRPr>
    </a:lvl8pPr>
    <a:lvl9pPr marL="3657600" algn="r" defTabSz="914400" rtl="1"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99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73" autoAdjust="0"/>
    <p:restoredTop sz="91711" autoAdjust="0"/>
  </p:normalViewPr>
  <p:slideViewPr>
    <p:cSldViewPr>
      <p:cViewPr>
        <p:scale>
          <a:sx n="66" d="100"/>
          <a:sy n="66" d="100"/>
        </p:scale>
        <p:origin x="-1188"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52400" y="4572000"/>
            <a:ext cx="7848600" cy="762000"/>
          </a:xfrm>
        </p:spPr>
        <p:txBody>
          <a:bodyPr/>
          <a:lstStyle>
            <a:lvl1pPr>
              <a:defRPr>
                <a:solidFill>
                  <a:schemeClr val="tx1"/>
                </a:solidFill>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152400" y="5410200"/>
            <a:ext cx="7848600" cy="457200"/>
          </a:xfrm>
        </p:spPr>
        <p:txBody>
          <a:bodyPr anchor="ctr"/>
          <a:lstStyle>
            <a:lvl1pPr marL="0" indent="0">
              <a:buFontTx/>
              <a:buNone/>
              <a:tabLst>
                <a:tab pos="4919663" algn="l"/>
              </a:tabLst>
              <a:defRPr sz="2400"/>
            </a:lvl1pPr>
          </a:lstStyle>
          <a:p>
            <a:r>
              <a:rPr lang="en-US" smtClean="0"/>
              <a:t>Click to edit Master subtitle style</a:t>
            </a:r>
            <a:endParaRPr lang="en-US"/>
          </a:p>
        </p:txBody>
      </p:sp>
      <p:sp>
        <p:nvSpPr>
          <p:cNvPr id="3174" name="Rectangle 102"/>
          <p:cNvSpPr>
            <a:spLocks noGrp="1" noChangeArrowheads="1"/>
          </p:cNvSpPr>
          <p:nvPr>
            <p:ph type="dt" sz="half" idx="2"/>
          </p:nvPr>
        </p:nvSpPr>
        <p:spPr/>
        <p:txBody>
          <a:bodyPr/>
          <a:lstStyle>
            <a:lvl1pPr>
              <a:defRPr/>
            </a:lvl1pPr>
          </a:lstStyle>
          <a:p>
            <a:endParaRPr lang="en-US"/>
          </a:p>
        </p:txBody>
      </p:sp>
      <p:sp>
        <p:nvSpPr>
          <p:cNvPr id="3175" name="Rectangle 103"/>
          <p:cNvSpPr>
            <a:spLocks noGrp="1" noChangeArrowheads="1"/>
          </p:cNvSpPr>
          <p:nvPr>
            <p:ph type="ftr" sz="quarter" idx="3"/>
          </p:nvPr>
        </p:nvSpPr>
        <p:spPr/>
        <p:txBody>
          <a:bodyPr/>
          <a:lstStyle>
            <a:lvl1pPr>
              <a:defRPr/>
            </a:lvl1pPr>
          </a:lstStyle>
          <a:p>
            <a:endParaRPr lang="en-US"/>
          </a:p>
        </p:txBody>
      </p:sp>
      <p:sp>
        <p:nvSpPr>
          <p:cNvPr id="3176" name="Rectangle 104"/>
          <p:cNvSpPr>
            <a:spLocks noGrp="1" noChangeArrowheads="1"/>
          </p:cNvSpPr>
          <p:nvPr>
            <p:ph type="sldNum" sz="quarter" idx="4"/>
          </p:nvPr>
        </p:nvSpPr>
        <p:spPr/>
        <p:txBody>
          <a:bodyPr/>
          <a:lstStyle>
            <a:lvl1pPr>
              <a:defRPr/>
            </a:lvl1pPr>
          </a:lstStyle>
          <a:p>
            <a:fld id="{CDAA2619-B434-41D0-9D22-B63873E9A23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57A1A9F-DE70-4E6C-B08D-5D41F292D47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24550" y="152400"/>
            <a:ext cx="1924050" cy="6019800"/>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152400" y="152400"/>
            <a:ext cx="561975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FF5F61B-8228-4B5F-8CC1-F45BE2D47A4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F299EDA-7409-4826-8101-611EC0FD416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6548DC6-518F-41D6-B106-456FE9EF492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152400" y="14478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076700" y="14478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F1D3A4A-EF3C-4E74-A228-816D7A1F531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10A5C78-0E0F-4D94-BB20-C026DDCC9A63}"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24C1C33-7F1E-43B2-8A41-C917289DED0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8A875E8-7586-42DD-9948-9B6B124D3CF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6CE8B9C-BF85-481C-A910-B7A9AC264B4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B28382F-5340-42F2-A276-7D3CD34CD58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152400"/>
            <a:ext cx="74676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52400" y="1447800"/>
            <a:ext cx="7696200" cy="472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52" name="Rectangle 28"/>
          <p:cNvSpPr>
            <a:spLocks noGrp="1" noChangeArrowheads="1"/>
          </p:cNvSpPr>
          <p:nvPr>
            <p:ph type="dt" sz="half" idx="2"/>
          </p:nvPr>
        </p:nvSpPr>
        <p:spPr bwMode="auto">
          <a:xfrm>
            <a:off x="152400" y="6477000"/>
            <a:ext cx="2403475"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endParaRPr lang="en-US"/>
          </a:p>
        </p:txBody>
      </p:sp>
      <p:sp>
        <p:nvSpPr>
          <p:cNvPr id="1053" name="Rectangle 29"/>
          <p:cNvSpPr>
            <a:spLocks noGrp="1" noChangeArrowheads="1"/>
          </p:cNvSpPr>
          <p:nvPr>
            <p:ph type="ftr" sz="quarter" idx="3"/>
          </p:nvPr>
        </p:nvSpPr>
        <p:spPr bwMode="auto">
          <a:xfrm>
            <a:off x="2687638" y="6477000"/>
            <a:ext cx="2895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54" name="Rectangle 30"/>
          <p:cNvSpPr>
            <a:spLocks noGrp="1" noChangeArrowheads="1"/>
          </p:cNvSpPr>
          <p:nvPr>
            <p:ph type="sldNum" sz="quarter" idx="4"/>
          </p:nvPr>
        </p:nvSpPr>
        <p:spPr bwMode="auto">
          <a:xfrm>
            <a:off x="5715000" y="6477000"/>
            <a:ext cx="21717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defRPr>
            </a:lvl1pPr>
          </a:lstStyle>
          <a:p>
            <a:fld id="{37935A41-6D31-4AA4-8F88-EA54316776C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1" eaLnBrk="1" fontAlgn="base" hangingPunct="1">
        <a:spcBef>
          <a:spcPct val="0"/>
        </a:spcBef>
        <a:spcAft>
          <a:spcPct val="0"/>
        </a:spcAft>
        <a:defRPr sz="3600">
          <a:solidFill>
            <a:schemeClr val="tx2"/>
          </a:solidFill>
          <a:latin typeface="+mj-lt"/>
          <a:ea typeface="+mj-ea"/>
          <a:cs typeface="+mj-cs"/>
        </a:defRPr>
      </a:lvl1pPr>
      <a:lvl2pPr algn="l" rtl="1" eaLnBrk="1" fontAlgn="base" hangingPunct="1">
        <a:spcBef>
          <a:spcPct val="0"/>
        </a:spcBef>
        <a:spcAft>
          <a:spcPct val="0"/>
        </a:spcAft>
        <a:defRPr sz="3600">
          <a:solidFill>
            <a:schemeClr val="tx2"/>
          </a:solidFill>
          <a:latin typeface="Arial" charset="0"/>
        </a:defRPr>
      </a:lvl2pPr>
      <a:lvl3pPr algn="l" rtl="1" eaLnBrk="1" fontAlgn="base" hangingPunct="1">
        <a:spcBef>
          <a:spcPct val="0"/>
        </a:spcBef>
        <a:spcAft>
          <a:spcPct val="0"/>
        </a:spcAft>
        <a:defRPr sz="3600">
          <a:solidFill>
            <a:schemeClr val="tx2"/>
          </a:solidFill>
          <a:latin typeface="Arial" charset="0"/>
        </a:defRPr>
      </a:lvl3pPr>
      <a:lvl4pPr algn="l" rtl="1" eaLnBrk="1" fontAlgn="base" hangingPunct="1">
        <a:spcBef>
          <a:spcPct val="0"/>
        </a:spcBef>
        <a:spcAft>
          <a:spcPct val="0"/>
        </a:spcAft>
        <a:defRPr sz="3600">
          <a:solidFill>
            <a:schemeClr val="tx2"/>
          </a:solidFill>
          <a:latin typeface="Arial" charset="0"/>
        </a:defRPr>
      </a:lvl4pPr>
      <a:lvl5pPr algn="l" rtl="1" eaLnBrk="1" fontAlgn="base" hangingPunct="1">
        <a:spcBef>
          <a:spcPct val="0"/>
        </a:spcBef>
        <a:spcAft>
          <a:spcPct val="0"/>
        </a:spcAft>
        <a:defRPr sz="3600">
          <a:solidFill>
            <a:schemeClr val="tx2"/>
          </a:solidFill>
          <a:latin typeface="Arial" charset="0"/>
        </a:defRPr>
      </a:lvl5pPr>
      <a:lvl6pPr marL="457200" algn="l" rtl="1" eaLnBrk="1" fontAlgn="base" hangingPunct="1">
        <a:spcBef>
          <a:spcPct val="0"/>
        </a:spcBef>
        <a:spcAft>
          <a:spcPct val="0"/>
        </a:spcAft>
        <a:defRPr sz="3600">
          <a:solidFill>
            <a:schemeClr val="tx2"/>
          </a:solidFill>
          <a:latin typeface="Arial" charset="0"/>
        </a:defRPr>
      </a:lvl6pPr>
      <a:lvl7pPr marL="914400" algn="l" rtl="1" eaLnBrk="1" fontAlgn="base" hangingPunct="1">
        <a:spcBef>
          <a:spcPct val="0"/>
        </a:spcBef>
        <a:spcAft>
          <a:spcPct val="0"/>
        </a:spcAft>
        <a:defRPr sz="3600">
          <a:solidFill>
            <a:schemeClr val="tx2"/>
          </a:solidFill>
          <a:latin typeface="Arial" charset="0"/>
        </a:defRPr>
      </a:lvl7pPr>
      <a:lvl8pPr marL="1371600" algn="l" rtl="1" eaLnBrk="1" fontAlgn="base" hangingPunct="1">
        <a:spcBef>
          <a:spcPct val="0"/>
        </a:spcBef>
        <a:spcAft>
          <a:spcPct val="0"/>
        </a:spcAft>
        <a:defRPr sz="3600">
          <a:solidFill>
            <a:schemeClr val="tx2"/>
          </a:solidFill>
          <a:latin typeface="Arial" charset="0"/>
        </a:defRPr>
      </a:lvl8pPr>
      <a:lvl9pPr marL="1828800" algn="l" rtl="1" eaLnBrk="1" fontAlgn="base" hangingPunct="1">
        <a:spcBef>
          <a:spcPct val="0"/>
        </a:spcBef>
        <a:spcAft>
          <a:spcPct val="0"/>
        </a:spcAft>
        <a:defRPr sz="3600">
          <a:solidFill>
            <a:schemeClr val="tx2"/>
          </a:solidFill>
          <a:latin typeface="Arial" charset="0"/>
        </a:defRPr>
      </a:lvl9pPr>
    </p:titleStyle>
    <p:bodyStyle>
      <a:lvl1pPr marL="342900" indent="-342900" algn="r" rtl="1" eaLnBrk="1" fontAlgn="base" hangingPunct="1">
        <a:spcBef>
          <a:spcPct val="20000"/>
        </a:spcBef>
        <a:spcAft>
          <a:spcPct val="0"/>
        </a:spcAft>
        <a:buClr>
          <a:schemeClr val="tx1"/>
        </a:buClr>
        <a:buChar char="•"/>
        <a:defRPr sz="3200">
          <a:solidFill>
            <a:schemeClr val="tx1"/>
          </a:solidFill>
          <a:latin typeface="+mn-lt"/>
          <a:ea typeface="+mn-ea"/>
          <a:cs typeface="+mn-cs"/>
        </a:defRPr>
      </a:lvl1pPr>
      <a:lvl2pPr marL="742950" indent="-285750" algn="r" rtl="1" eaLnBrk="1" fontAlgn="base" hangingPunct="1">
        <a:spcBef>
          <a:spcPct val="20000"/>
        </a:spcBef>
        <a:spcAft>
          <a:spcPct val="0"/>
        </a:spcAft>
        <a:buClr>
          <a:schemeClr val="tx1"/>
        </a:buClr>
        <a:buChar char="–"/>
        <a:defRPr sz="2800">
          <a:solidFill>
            <a:schemeClr val="tx1"/>
          </a:solidFill>
          <a:latin typeface="+mn-lt"/>
        </a:defRPr>
      </a:lvl2pPr>
      <a:lvl3pPr marL="1143000" indent="-228600" algn="r" rtl="1" eaLnBrk="1" fontAlgn="base" hangingPunct="1">
        <a:spcBef>
          <a:spcPct val="20000"/>
        </a:spcBef>
        <a:spcAft>
          <a:spcPct val="0"/>
        </a:spcAft>
        <a:buClr>
          <a:schemeClr val="tx1"/>
        </a:buClr>
        <a:buChar char="•"/>
        <a:defRPr sz="2400">
          <a:solidFill>
            <a:schemeClr val="tx1"/>
          </a:solidFill>
          <a:latin typeface="+mn-lt"/>
        </a:defRPr>
      </a:lvl3pPr>
      <a:lvl4pPr marL="1600200" indent="-228600" algn="r" rtl="1" eaLnBrk="1" fontAlgn="base" hangingPunct="1">
        <a:spcBef>
          <a:spcPct val="20000"/>
        </a:spcBef>
        <a:spcAft>
          <a:spcPct val="0"/>
        </a:spcAft>
        <a:buClr>
          <a:schemeClr val="tx1"/>
        </a:buClr>
        <a:buChar char="–"/>
        <a:defRPr sz="2000">
          <a:solidFill>
            <a:schemeClr val="tx1"/>
          </a:solidFill>
          <a:latin typeface="+mn-lt"/>
        </a:defRPr>
      </a:lvl4pPr>
      <a:lvl5pPr marL="2057400" indent="-228600" algn="r" rtl="1" eaLnBrk="1" fontAlgn="base" hangingPunct="1">
        <a:spcBef>
          <a:spcPct val="20000"/>
        </a:spcBef>
        <a:spcAft>
          <a:spcPct val="0"/>
        </a:spcAft>
        <a:buClr>
          <a:schemeClr val="tx1"/>
        </a:buClr>
        <a:buChar char="»"/>
        <a:defRPr sz="2000">
          <a:solidFill>
            <a:schemeClr val="tx1"/>
          </a:solidFill>
          <a:latin typeface="+mn-lt"/>
        </a:defRPr>
      </a:lvl5pPr>
      <a:lvl6pPr marL="2514600" indent="-228600" algn="r" rtl="1" eaLnBrk="1" fontAlgn="base" hangingPunct="1">
        <a:spcBef>
          <a:spcPct val="20000"/>
        </a:spcBef>
        <a:spcAft>
          <a:spcPct val="0"/>
        </a:spcAft>
        <a:buClr>
          <a:schemeClr val="tx1"/>
        </a:buClr>
        <a:buChar char="»"/>
        <a:defRPr sz="2000">
          <a:solidFill>
            <a:schemeClr val="tx1"/>
          </a:solidFill>
          <a:latin typeface="+mn-lt"/>
        </a:defRPr>
      </a:lvl6pPr>
      <a:lvl7pPr marL="2971800" indent="-228600" algn="r" rtl="1" eaLnBrk="1" fontAlgn="base" hangingPunct="1">
        <a:spcBef>
          <a:spcPct val="20000"/>
        </a:spcBef>
        <a:spcAft>
          <a:spcPct val="0"/>
        </a:spcAft>
        <a:buClr>
          <a:schemeClr val="tx1"/>
        </a:buClr>
        <a:buChar char="»"/>
        <a:defRPr sz="2000">
          <a:solidFill>
            <a:schemeClr val="tx1"/>
          </a:solidFill>
          <a:latin typeface="+mn-lt"/>
        </a:defRPr>
      </a:lvl7pPr>
      <a:lvl8pPr marL="3429000" indent="-228600" algn="r" rtl="1" eaLnBrk="1" fontAlgn="base" hangingPunct="1">
        <a:spcBef>
          <a:spcPct val="20000"/>
        </a:spcBef>
        <a:spcAft>
          <a:spcPct val="0"/>
        </a:spcAft>
        <a:buClr>
          <a:schemeClr val="tx1"/>
        </a:buClr>
        <a:buChar char="»"/>
        <a:defRPr sz="2000">
          <a:solidFill>
            <a:schemeClr val="tx1"/>
          </a:solidFill>
          <a:latin typeface="+mn-lt"/>
        </a:defRPr>
      </a:lvl8pPr>
      <a:lvl9pPr marL="3886200" indent="-228600" algn="r" rtl="1" eaLnBrk="1" fontAlgn="base" hangingPunct="1">
        <a:spcBef>
          <a:spcPct val="20000"/>
        </a:spcBef>
        <a:spcAft>
          <a:spcPct val="0"/>
        </a:spcAft>
        <a:buClr>
          <a:schemeClr val="tx1"/>
        </a:buClr>
        <a:buChar char="»"/>
        <a:defRPr sz="2000">
          <a:solidFill>
            <a:schemeClr val="tx1"/>
          </a:solidFill>
          <a:latin typeface="+mn-lt"/>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0800" y="2819400"/>
            <a:ext cx="6172200" cy="762000"/>
          </a:xfrm>
        </p:spPr>
        <p:txBody>
          <a:bodyPr/>
          <a:lstStyle/>
          <a:p>
            <a:pPr algn="ctr"/>
            <a:r>
              <a:rPr lang="fa-IR" sz="5400" dirty="0" smtClean="0">
                <a:latin typeface="IranNastaliq" pitchFamily="18" charset="0"/>
                <a:cs typeface="IranNastaliq" pitchFamily="18" charset="0"/>
              </a:rPr>
              <a:t>مرکز آموزشی پژوهشی و درمانی پیوند اعضاء و دیالیز منتصریه</a:t>
            </a:r>
            <a:endParaRPr lang="fa-IR" sz="5400" dirty="0">
              <a:latin typeface="IranNastaliq" pitchFamily="18" charset="0"/>
              <a:cs typeface="IranNastaliq" pitchFamily="18" charset="0"/>
            </a:endParaRPr>
          </a:p>
        </p:txBody>
      </p:sp>
      <p:sp>
        <p:nvSpPr>
          <p:cNvPr id="3" name="Subtitle 2"/>
          <p:cNvSpPr>
            <a:spLocks noGrp="1"/>
          </p:cNvSpPr>
          <p:nvPr>
            <p:ph type="subTitle" idx="1"/>
          </p:nvPr>
        </p:nvSpPr>
        <p:spPr>
          <a:xfrm>
            <a:off x="4267200" y="4114800"/>
            <a:ext cx="2362200" cy="457200"/>
          </a:xfrm>
        </p:spPr>
        <p:txBody>
          <a:bodyPr/>
          <a:lstStyle/>
          <a:p>
            <a:pPr algn="ctr"/>
            <a:r>
              <a:rPr lang="fa-IR" sz="4800" dirty="0" smtClean="0">
                <a:latin typeface="IranNastaliq" pitchFamily="18" charset="0"/>
                <a:cs typeface="IranNastaliq" pitchFamily="18" charset="0"/>
              </a:rPr>
              <a:t>واحد آموزش </a:t>
            </a:r>
            <a:endParaRPr lang="fa-IR" sz="4800" dirty="0">
              <a:latin typeface="IranNastaliq" pitchFamily="18" charset="0"/>
              <a:cs typeface="IranNastaliq" pitchFamily="18" charset="0"/>
            </a:endParaRPr>
          </a:p>
        </p:txBody>
      </p:sp>
      <p:pic>
        <p:nvPicPr>
          <p:cNvPr id="4" name="Picture 3" descr="1395156193410827.png"/>
          <p:cNvPicPr>
            <a:picLocks noChangeAspect="1"/>
          </p:cNvPicPr>
          <p:nvPr/>
        </p:nvPicPr>
        <p:blipFill>
          <a:blip r:embed="rId2" cstate="print">
            <a:duotone>
              <a:schemeClr val="accent6">
                <a:shade val="45000"/>
                <a:satMod val="135000"/>
              </a:schemeClr>
              <a:prstClr val="white"/>
            </a:duotone>
          </a:blip>
          <a:stretch>
            <a:fillRect/>
          </a:stretch>
        </p:blipFill>
        <p:spPr>
          <a:xfrm>
            <a:off x="5486400" y="533400"/>
            <a:ext cx="1981200" cy="1751381"/>
          </a:xfrm>
          <a:prstGeom prst="rect">
            <a:avLst/>
          </a:prstGeom>
        </p:spPr>
      </p:pic>
      <p:sp>
        <p:nvSpPr>
          <p:cNvPr id="5" name="Title 1"/>
          <p:cNvSpPr txBox="1">
            <a:spLocks/>
          </p:cNvSpPr>
          <p:nvPr/>
        </p:nvSpPr>
        <p:spPr bwMode="auto">
          <a:xfrm>
            <a:off x="3352800" y="5105400"/>
            <a:ext cx="39624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fa-IR" sz="4800" b="0" i="0" u="none" strike="noStrike" kern="0" cap="none" spc="0" normalizeH="0" baseline="0" noProof="0" dirty="0" smtClean="0">
                <a:ln>
                  <a:noFill/>
                </a:ln>
                <a:solidFill>
                  <a:schemeClr val="tx1"/>
                </a:solidFill>
                <a:effectLst/>
                <a:uLnTx/>
                <a:uFillTx/>
                <a:latin typeface="IranNastaliq" pitchFamily="18" charset="0"/>
                <a:ea typeface="+mj-ea"/>
                <a:cs typeface="IranNastaliq" pitchFamily="18" charset="0"/>
              </a:rPr>
              <a:t>کنفرانسهای درونبخشی</a:t>
            </a:r>
            <a:endParaRPr kumimoji="0" lang="fa-IR" sz="4800" b="0" i="0" u="none" strike="noStrike" kern="0" cap="none" spc="0" normalizeH="0" baseline="0" noProof="0" dirty="0">
              <a:ln>
                <a:noFill/>
              </a:ln>
              <a:solidFill>
                <a:schemeClr val="tx1"/>
              </a:solidFill>
              <a:effectLst/>
              <a:uLnTx/>
              <a:uFillTx/>
              <a:latin typeface="IranNastaliq" pitchFamily="18" charset="0"/>
              <a:ea typeface="+mj-ea"/>
              <a:cs typeface="IranNastaliq" pitchFamily="18" charset="0"/>
            </a:endParaRPr>
          </a:p>
        </p:txBody>
      </p:sp>
      <p:sp>
        <p:nvSpPr>
          <p:cNvPr id="6" name="Subtitle 2"/>
          <p:cNvSpPr txBox="1">
            <a:spLocks/>
          </p:cNvSpPr>
          <p:nvPr/>
        </p:nvSpPr>
        <p:spPr bwMode="auto">
          <a:xfrm>
            <a:off x="228600" y="5943600"/>
            <a:ext cx="19050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1" eaLnBrk="1" fontAlgn="base" latinLnBrk="0" hangingPunct="1">
              <a:lnSpc>
                <a:spcPct val="100000"/>
              </a:lnSpc>
              <a:spcBef>
                <a:spcPct val="20000"/>
              </a:spcBef>
              <a:spcAft>
                <a:spcPct val="0"/>
              </a:spcAft>
              <a:buClr>
                <a:schemeClr val="tx1"/>
              </a:buClr>
              <a:buSzTx/>
              <a:buFontTx/>
              <a:buNone/>
              <a:tabLst>
                <a:tab pos="4919663" algn="l"/>
              </a:tabLst>
              <a:defRPr/>
            </a:pPr>
            <a:r>
              <a:rPr kumimoji="0" lang="fa-IR" sz="3600" b="1" i="0" u="none" strike="noStrike" kern="0" cap="none" spc="0" normalizeH="0" baseline="0" noProof="0" smtClean="0">
                <a:ln>
                  <a:noFill/>
                </a:ln>
                <a:solidFill>
                  <a:schemeClr val="tx1"/>
                </a:solidFill>
                <a:effectLst/>
                <a:uLnTx/>
                <a:uFillTx/>
                <a:latin typeface="IranNastaliq" pitchFamily="18" charset="0"/>
                <a:ea typeface="+mn-ea"/>
                <a:cs typeface="B Kamran" pitchFamily="2" charset="-78"/>
              </a:rPr>
              <a:t>سال1394</a:t>
            </a:r>
            <a:endParaRPr kumimoji="0" lang="fa-IR" sz="3600" b="1" i="0" u="none" strike="noStrike" kern="0" cap="none" spc="0" normalizeH="0" baseline="0" noProof="0" dirty="0">
              <a:ln>
                <a:noFill/>
              </a:ln>
              <a:solidFill>
                <a:schemeClr val="tx1"/>
              </a:solidFill>
              <a:effectLst/>
              <a:uLnTx/>
              <a:uFillTx/>
              <a:latin typeface="IranNastaliq" pitchFamily="18" charset="0"/>
              <a:ea typeface="+mn-ea"/>
              <a:cs typeface="B Kamran"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0" y="228600"/>
            <a:ext cx="6934200" cy="838200"/>
          </a:xfrm>
          <a:prstGeom prst="rect">
            <a:avLst/>
          </a:prstGeom>
        </p:spPr>
        <p:txBody>
          <a:bodyPr/>
          <a:lstStyle/>
          <a:p>
            <a:r>
              <a:rPr lang="en-US" sz="2800" b="1" dirty="0" smtClean="0">
                <a:solidFill>
                  <a:schemeClr val="accent5">
                    <a:lumMod val="75000"/>
                  </a:schemeClr>
                </a:solidFill>
                <a:cs typeface="B Kamran" pitchFamily="2" charset="-78"/>
              </a:rPr>
              <a:t>Bio feed-Back  modes</a:t>
            </a:r>
            <a:r>
              <a:rPr lang="ar-SA" sz="3200" b="1" dirty="0" smtClean="0">
                <a:solidFill>
                  <a:schemeClr val="accent5">
                    <a:lumMod val="75000"/>
                  </a:schemeClr>
                </a:solidFill>
                <a:cs typeface="B Kamran" pitchFamily="2" charset="-78"/>
              </a:rPr>
              <a:t>4 - مدهایی با پاسخ برگشتی</a:t>
            </a:r>
            <a:endParaRPr lang="en-US" sz="2800" dirty="0" smtClean="0">
              <a:solidFill>
                <a:schemeClr val="accent5">
                  <a:lumMod val="75000"/>
                </a:schemeClr>
              </a:solidFill>
              <a:cs typeface="B Kamran" pitchFamily="2" charset="-78"/>
            </a:endParaRPr>
          </a:p>
        </p:txBody>
      </p:sp>
      <p:sp>
        <p:nvSpPr>
          <p:cNvPr id="4" name="Content Placeholder 2"/>
          <p:cNvSpPr txBox="1">
            <a:spLocks/>
          </p:cNvSpPr>
          <p:nvPr/>
        </p:nvSpPr>
        <p:spPr>
          <a:xfrm>
            <a:off x="304800" y="1481328"/>
            <a:ext cx="8001000" cy="4525963"/>
          </a:xfrm>
          <a:prstGeom prst="rect">
            <a:avLst/>
          </a:prstGeom>
        </p:spPr>
        <p:txBody>
          <a:bodyPr/>
          <a:lstStyle/>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این نوع مد ب</a:t>
            </a:r>
            <a:r>
              <a:rPr kumimoji="0" lang="fa-IR" sz="3200" b="1" i="0" u="none" strike="noStrike" kern="0" cap="none" spc="0" normalizeH="0" baseline="0" noProof="0" dirty="0" smtClean="0">
                <a:ln>
                  <a:noFill/>
                </a:ln>
                <a:solidFill>
                  <a:schemeClr val="tx1"/>
                </a:solidFill>
                <a:effectLst/>
                <a:uLnTx/>
                <a:uFillTx/>
                <a:latin typeface="+mn-lt"/>
                <a:cs typeface="B Nazanin" pitchFamily="2" charset="-78"/>
              </a:rPr>
              <a:t>ه </a:t>
            </a: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نوعی هوشمند بوده و میتواند یکی از مقادیر را (حجم – فشار –زمان)  ثابت نگه داشته و با توجه به پاسخ برگشتی از بیمار مقادیر دیگر را در یک محدوده تغییر دهد تا مقداری که الویت داده شده را ثابت نگه دارد</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3200" b="1" i="0" u="none" strike="noStrike" kern="0" cap="none" spc="0" normalizeH="0" baseline="0" noProof="0" dirty="0" smtClean="0">
                <a:ln>
                  <a:noFill/>
                </a:ln>
                <a:solidFill>
                  <a:schemeClr val="tx1"/>
                </a:solidFill>
                <a:effectLst/>
                <a:uLnTx/>
                <a:uFillTx/>
                <a:latin typeface="+mn-lt"/>
                <a:cs typeface="B Nazanin" pitchFamily="2" charset="-78"/>
              </a:rPr>
              <a:t>Mandatory Rate Ventilation</a:t>
            </a: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3200" b="1" i="0" u="none" strike="noStrike" kern="0" cap="none" spc="0" normalizeH="0" baseline="0" noProof="0" dirty="0" smtClean="0">
                <a:ln>
                  <a:noFill/>
                </a:ln>
                <a:solidFill>
                  <a:srgbClr val="FF0000"/>
                </a:solidFill>
                <a:effectLst/>
                <a:uLnTx/>
                <a:uFillTx/>
                <a:latin typeface="+mn-lt"/>
                <a:cs typeface="B Nazanin" pitchFamily="2" charset="-78"/>
              </a:rPr>
              <a:t>MRV</a:t>
            </a: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3200" b="1" i="0" u="none" strike="noStrike" kern="0" cap="none" spc="0" normalizeH="0" baseline="0" noProof="0" dirty="0" smtClean="0">
                <a:ln>
                  <a:noFill/>
                </a:ln>
                <a:solidFill>
                  <a:schemeClr val="tx1"/>
                </a:solidFill>
                <a:effectLst/>
                <a:uLnTx/>
                <a:uFillTx/>
                <a:latin typeface="+mn-lt"/>
                <a:cs typeface="B Nazanin" pitchFamily="2" charset="-78"/>
              </a:rPr>
              <a:t>Pressure Regulated Volume Control</a:t>
            </a: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3200" b="1" i="0" u="none" strike="noStrike" kern="0" cap="none" spc="0" normalizeH="0" baseline="0" noProof="0" dirty="0" smtClean="0">
                <a:ln>
                  <a:noFill/>
                </a:ln>
                <a:solidFill>
                  <a:srgbClr val="FF0000"/>
                </a:solidFill>
                <a:effectLst/>
                <a:uLnTx/>
                <a:uFillTx/>
                <a:latin typeface="+mn-lt"/>
                <a:cs typeface="B Nazanin" pitchFamily="2" charset="-78"/>
              </a:rPr>
              <a:t>PRVC</a:t>
            </a: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228600" y="1481328"/>
            <a:ext cx="7924800" cy="5224272"/>
          </a:xfrm>
          <a:prstGeom prst="rect">
            <a:avLst/>
          </a:prstGeom>
        </p:spPr>
        <p:txBody>
          <a:bodyPr/>
          <a:lstStyle/>
          <a:p>
            <a:pPr marL="342900" marR="0" lvl="0" indent="-342900" algn="just" defTabSz="914400" rtl="1" eaLnBrk="1" fontAlgn="base" latinLnBrk="0" hangingPunct="1">
              <a:lnSpc>
                <a:spcPct val="150000"/>
              </a:lnSpc>
              <a:spcBef>
                <a:spcPct val="20000"/>
              </a:spcBef>
              <a:spcAft>
                <a:spcPct val="0"/>
              </a:spcAft>
              <a:buClr>
                <a:schemeClr val="tx1"/>
              </a:buClr>
              <a:buSzTx/>
              <a:buFontTx/>
              <a:buNone/>
              <a:tabLst/>
              <a:defRPr/>
            </a:pP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a:t>
            </a:r>
            <a:r>
              <a:rPr kumimoji="0" lang="en-US" sz="2800" b="1" i="0" u="none" strike="noStrike" kern="0" cap="none" spc="0" normalizeH="0" baseline="0" noProof="0" dirty="0" smtClean="0">
                <a:ln>
                  <a:noFill/>
                </a:ln>
                <a:solidFill>
                  <a:srgbClr val="FF0000"/>
                </a:solidFill>
                <a:effectLst/>
                <a:uLnTx/>
                <a:uFillTx/>
                <a:latin typeface="+mn-lt"/>
                <a:cs typeface="B Nazanin" pitchFamily="2" charset="-78"/>
              </a:rPr>
              <a:t>CMV – VCV</a:t>
            </a: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a:t>
            </a:r>
            <a:r>
              <a:rPr kumimoji="0" lang="ar-SA" sz="2800" b="1" i="0" u="none" strike="noStrike" kern="0" cap="none" spc="0" normalizeH="0" baseline="0" noProof="0" dirty="0" smtClean="0">
                <a:ln>
                  <a:noFill/>
                </a:ln>
                <a:solidFill>
                  <a:schemeClr val="tx1"/>
                </a:solidFill>
                <a:effectLst/>
                <a:uLnTx/>
                <a:uFillTx/>
                <a:latin typeface="+mn-lt"/>
                <a:cs typeface="B Nazanin" pitchFamily="2" charset="-78"/>
              </a:rPr>
              <a:t> هوای دمی را با حجم و</a:t>
            </a:r>
            <a:r>
              <a:rPr kumimoji="0" lang="en-US" sz="2800" b="0" i="0" u="none" strike="noStrike" kern="0" cap="none" spc="0" normalizeH="0" baseline="0" noProof="0" dirty="0" smtClean="0">
                <a:ln>
                  <a:noFill/>
                </a:ln>
                <a:solidFill>
                  <a:schemeClr val="tx1"/>
                </a:solidFill>
                <a:effectLst/>
                <a:uLnTx/>
                <a:uFillTx/>
                <a:latin typeface="+mn-lt"/>
                <a:cs typeface="B Nazanin" pitchFamily="2" charset="-78"/>
              </a:rPr>
              <a:t> </a:t>
            </a:r>
            <a:r>
              <a:rPr kumimoji="0" lang="fa-IR" sz="2800" b="0" i="0" u="none" strike="noStrike" kern="0" cap="none" spc="0" normalizeH="0" baseline="0" noProof="0" dirty="0" smtClean="0">
                <a:ln>
                  <a:noFill/>
                </a:ln>
                <a:solidFill>
                  <a:schemeClr val="tx1"/>
                </a:solidFill>
                <a:effectLst/>
                <a:uLnTx/>
                <a:uFillTx/>
                <a:latin typeface="+mn-lt"/>
                <a:cs typeface="B Nazanin" pitchFamily="2" charset="-78"/>
              </a:rPr>
              <a:t> </a:t>
            </a:r>
            <a:r>
              <a:rPr kumimoji="0" lang="fa-IR" sz="2800" b="1" i="0" u="none" strike="noStrike" kern="0" cap="none" spc="0" normalizeH="0" baseline="0" noProof="0" dirty="0" smtClean="0">
                <a:ln>
                  <a:noFill/>
                </a:ln>
                <a:solidFill>
                  <a:schemeClr val="tx1"/>
                </a:solidFill>
                <a:effectLst/>
                <a:uLnTx/>
                <a:uFillTx/>
                <a:latin typeface="+mn-lt"/>
                <a:cs typeface="B Nazanin" pitchFamily="2" charset="-78"/>
              </a:rPr>
              <a:t>مد کنترله حجمی</a:t>
            </a:r>
            <a:r>
              <a:rPr kumimoji="0" lang="ar-SA" sz="2800" b="1" i="0" u="none" strike="noStrike" kern="0" cap="none" spc="0" normalizeH="0" baseline="0" noProof="0" dirty="0" smtClean="0">
                <a:ln>
                  <a:noFill/>
                </a:ln>
                <a:solidFill>
                  <a:schemeClr val="tx1"/>
                </a:solidFill>
                <a:effectLst/>
                <a:uLnTx/>
                <a:uFillTx/>
                <a:latin typeface="+mn-lt"/>
                <a:cs typeface="B Nazanin" pitchFamily="2" charset="-78"/>
              </a:rPr>
              <a:t> در این مد ونتیلاتور ها ، تعداد از پیش تنظیم شده ، صرف نظر از كوشش های تنفسی بیمار به ریه های بیمار تحویل میدهد و كل كار تنفس توسط ونتیلاتور صورت می گیرد . در صورتی كه بیمار كوشش تنفسی داشته باشد قادر به تحریك ونتیلاتور برای تحویل یك تنفس مكانیكی نبوده و كوشش تنفسی وی توسط دستگاه بلوكه میشود این مانور موجب جنگیدن (</a:t>
            </a: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Fighting</a:t>
            </a:r>
            <a:r>
              <a:rPr kumimoji="0" lang="ar-SA" sz="2800" b="1" i="0" u="none" strike="noStrike" kern="0" cap="none" spc="0" normalizeH="0" baseline="0" noProof="0" dirty="0" smtClean="0">
                <a:ln>
                  <a:noFill/>
                </a:ln>
                <a:solidFill>
                  <a:schemeClr val="tx1"/>
                </a:solidFill>
                <a:effectLst/>
                <a:uLnTx/>
                <a:uFillTx/>
                <a:latin typeface="+mn-lt"/>
                <a:cs typeface="B Nazanin" pitchFamily="2" charset="-78"/>
              </a:rPr>
              <a:t>) بیمار با دستگاه خواهد شد. </a:t>
            </a: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 </a:t>
            </a:r>
            <a:endParaRPr kumimoji="0" lang="en-US" sz="2800" b="1" i="0" u="none" strike="noStrike" kern="0" cap="none" spc="0" normalizeH="0" baseline="0" noProof="0" dirty="0">
              <a:ln>
                <a:noFill/>
              </a:ln>
              <a:solidFill>
                <a:schemeClr val="tx1"/>
              </a:solidFill>
              <a:effectLst/>
              <a:uLnTx/>
              <a:uFillTx/>
              <a:latin typeface="+mn-lt"/>
              <a:cs typeface="B Nazanin" pitchFamily="2"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pourgarmrodi.persiangig.com/image/مدهای%20ونتیلاتور/mode%203.jpg"/>
          <p:cNvPicPr>
            <a:picLocks/>
          </p:cNvPicPr>
          <p:nvPr/>
        </p:nvPicPr>
        <p:blipFill>
          <a:blip r:embed="rId2" cstate="print"/>
          <a:srcRect/>
          <a:stretch>
            <a:fillRect/>
          </a:stretch>
        </p:blipFill>
        <p:spPr bwMode="auto">
          <a:xfrm>
            <a:off x="152400" y="1524000"/>
            <a:ext cx="7467600" cy="48006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52400" y="1219200"/>
            <a:ext cx="8001000" cy="5376672"/>
          </a:xfrm>
          <a:prstGeom prst="rect">
            <a:avLst/>
          </a:prstGeom>
        </p:spPr>
        <p:txBody>
          <a:bodyPr>
            <a:noAutofit/>
          </a:bodyPr>
          <a:lstStyle/>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شکل منحنی فشار بصورت دم کوسه بوده و پنج قسمت دارد </a:t>
            </a:r>
            <a:endParaRPr kumimoji="0" lang="en-US" sz="24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الف – شروع </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Trigger</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 که در این مد ونتیلاتور بوده و بر اساس سیکل زمانی مشخص شده بر اساس تعداد تنفس می باشد.</a:t>
            </a:r>
            <a:endParaRPr kumimoji="0" lang="en-US" sz="24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ب – فشار حداکثر </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PIP(Peak </a:t>
            </a:r>
            <a:r>
              <a:rPr kumimoji="0" lang="en-US" sz="2400" b="1" i="0" u="none" strike="noStrike" kern="0" cap="none" spc="0" normalizeH="0" baseline="0" noProof="0" dirty="0" err="1" smtClean="0">
                <a:ln>
                  <a:noFill/>
                </a:ln>
                <a:solidFill>
                  <a:schemeClr val="tx1"/>
                </a:solidFill>
                <a:effectLst/>
                <a:uLnTx/>
                <a:uFillTx/>
                <a:latin typeface="+mn-lt"/>
                <a:cs typeface="B Nazanin" pitchFamily="2" charset="-78"/>
              </a:rPr>
              <a:t>Inspiratory</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 Pressure</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 که در این مد متغییر بوده و بستگی به کمپلیانس و مقاومت ، جریان گاز دارد.</a:t>
            </a:r>
            <a:endParaRPr kumimoji="0" lang="en-US" sz="24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ج – فشار کفه </a:t>
            </a:r>
            <a:r>
              <a:rPr kumimoji="0" lang="en-US" sz="2400" b="1" i="0" u="none" strike="noStrike" kern="0" cap="none" spc="0" normalizeH="0" baseline="0" noProof="0" dirty="0" err="1" smtClean="0">
                <a:ln>
                  <a:noFill/>
                </a:ln>
                <a:solidFill>
                  <a:schemeClr val="tx1"/>
                </a:solidFill>
                <a:effectLst/>
                <a:uLnTx/>
                <a:uFillTx/>
                <a:latin typeface="+mn-lt"/>
                <a:cs typeface="B Nazanin" pitchFamily="2" charset="-78"/>
              </a:rPr>
              <a:t>Platu</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 که در هنگام استفاده از مکث دمی ظاهر میشود و با فشار آلوئول برابر میباشد.</a:t>
            </a:r>
            <a:endParaRPr kumimoji="0" lang="en-US" sz="24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د – فشار مقاومت </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PTA(Pressure Trans Airway</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 که از </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PIP-P Plat</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 بدست می آید. این فشار با مقاومت رابطه مستقیم دارد.</a:t>
            </a:r>
            <a:endParaRPr kumimoji="0" lang="en-US" sz="24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ه – پایان دم و شروع بازدم که تحت تاثیر زمان دم </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T </a:t>
            </a:r>
            <a:r>
              <a:rPr kumimoji="0" lang="en-US" sz="2400" b="1" i="0" u="none" strike="noStrike" kern="0" cap="none" spc="0" normalizeH="0" baseline="0" noProof="0" dirty="0" err="1" smtClean="0">
                <a:ln>
                  <a:noFill/>
                </a:ln>
                <a:solidFill>
                  <a:schemeClr val="tx1"/>
                </a:solidFill>
                <a:effectLst/>
                <a:uLnTx/>
                <a:uFillTx/>
                <a:latin typeface="+mn-lt"/>
                <a:cs typeface="B Nazanin" pitchFamily="2" charset="-78"/>
              </a:rPr>
              <a:t>insp</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 نسبت دم به بازدم </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I/E Ratio</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 میباشد.</a:t>
            </a:r>
            <a:endParaRPr kumimoji="0" lang="en-US" sz="24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شکل منحنی جریان گاز </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Flow</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 بصورت مربعی </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Square</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 بوده یعنی جریان گاز در طی دم ثابت میباشد. </a:t>
            </a:r>
            <a:endParaRPr kumimoji="0" lang="en-US" sz="24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endParaRPr kumimoji="0" lang="en-US" sz="2400" b="0" i="0" u="none" strike="noStrike" kern="0" cap="none" spc="0" normalizeH="0" baseline="0" noProof="0" dirty="0">
              <a:ln>
                <a:noFill/>
              </a:ln>
              <a:solidFill>
                <a:schemeClr val="tx1"/>
              </a:solidFill>
              <a:effectLst/>
              <a:uLnTx/>
              <a:uFillTx/>
              <a:latin typeface="+mn-lt"/>
              <a:cs typeface="B Nazanin" pitchFamily="2"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1" y="0"/>
            <a:ext cx="7543799" cy="1066800"/>
          </a:xfrm>
          <a:prstGeom prst="rect">
            <a:avLst/>
          </a:prstGeom>
        </p:spPr>
        <p:txBody>
          <a:bodyPr/>
          <a:lstStyle/>
          <a:p>
            <a:pPr lvl="0" algn="ctr" rtl="1">
              <a:defRPr/>
            </a:pPr>
            <a:r>
              <a:rPr lang="ar-SA" sz="4400" b="1" kern="0" dirty="0" smtClean="0">
                <a:solidFill>
                  <a:schemeClr val="accent5">
                    <a:lumMod val="75000"/>
                  </a:schemeClr>
                </a:solidFill>
                <a:cs typeface="B Kamran" pitchFamily="2" charset="-78"/>
              </a:rPr>
              <a:t>موارد استفاده :</a:t>
            </a:r>
            <a:endParaRPr kumimoji="0" lang="fa-IR" sz="4400" b="1" strike="noStrike" kern="0" cap="none" spc="0" normalizeH="0" baseline="0" noProof="0" dirty="0">
              <a:ln>
                <a:noFill/>
              </a:ln>
              <a:solidFill>
                <a:schemeClr val="accent6">
                  <a:lumMod val="20000"/>
                  <a:lumOff val="80000"/>
                </a:schemeClr>
              </a:solidFill>
              <a:effectLst/>
              <a:uLnTx/>
              <a:uFillTx/>
              <a:latin typeface="+mj-lt"/>
              <a:ea typeface="+mj-ea"/>
              <a:cs typeface="B Kamran" pitchFamily="2" charset="-78"/>
            </a:endParaRPr>
          </a:p>
        </p:txBody>
      </p:sp>
      <p:sp>
        <p:nvSpPr>
          <p:cNvPr id="4" name="Content Placeholder 1"/>
          <p:cNvSpPr txBox="1">
            <a:spLocks/>
          </p:cNvSpPr>
          <p:nvPr/>
        </p:nvSpPr>
        <p:spPr>
          <a:xfrm>
            <a:off x="457200" y="1481328"/>
            <a:ext cx="7924800" cy="4525963"/>
          </a:xfrm>
          <a:prstGeom prst="rect">
            <a:avLst/>
          </a:prstGeom>
        </p:spPr>
        <p:txBody>
          <a:bodyPr/>
          <a:lstStyle/>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 بیمارانی كه آپنه كامل هستند .</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 بیمارانی كه تحت بیهوشی هستند.</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 بیمارانی كه عضلات تنفسی آنها توسط داروها فلج شده است.</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 بیمارانی كه دچار شكستگی دنده از چند ناحیه و جدا شدن از استرنوم (</a:t>
            </a:r>
            <a:r>
              <a:rPr kumimoji="0" lang="en-US" sz="3200" b="1" i="0" u="none" strike="noStrike" kern="0" cap="none" spc="0" normalizeH="0" baseline="0" noProof="0" dirty="0" smtClean="0">
                <a:ln>
                  <a:noFill/>
                </a:ln>
                <a:solidFill>
                  <a:schemeClr val="tx1"/>
                </a:solidFill>
                <a:effectLst/>
                <a:uLnTx/>
                <a:uFillTx/>
                <a:latin typeface="+mn-lt"/>
                <a:cs typeface="B Nazanin" pitchFamily="2" charset="-78"/>
              </a:rPr>
              <a:t>Flail Chest</a:t>
            </a: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 می باشند. </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457200" y="228600"/>
            <a:ext cx="6477000" cy="838200"/>
          </a:xfrm>
          <a:prstGeom prst="rect">
            <a:avLst/>
          </a:prstGeom>
        </p:spPr>
        <p:txBody>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5400" b="0" i="0" u="none" strike="noStrike" kern="0" cap="none" spc="0" normalizeH="0" baseline="0" noProof="0" dirty="0" smtClean="0">
                <a:ln>
                  <a:noFill/>
                </a:ln>
                <a:solidFill>
                  <a:schemeClr val="accent6">
                    <a:lumMod val="20000"/>
                    <a:lumOff val="80000"/>
                  </a:schemeClr>
                </a:solidFill>
                <a:effectLst/>
                <a:uLnTx/>
                <a:uFillTx/>
                <a:latin typeface="+mj-lt"/>
                <a:ea typeface="+mj-ea"/>
                <a:cs typeface="B Kamran" pitchFamily="2" charset="-78"/>
              </a:rPr>
              <a:t>ادامه...</a:t>
            </a:r>
            <a:endParaRPr kumimoji="0" lang="fa-IR" sz="5400" b="0" i="0" u="none" strike="noStrike" kern="0" cap="none" spc="0" normalizeH="0" baseline="0" noProof="0" dirty="0">
              <a:ln>
                <a:noFill/>
              </a:ln>
              <a:solidFill>
                <a:schemeClr val="accent6">
                  <a:lumMod val="20000"/>
                  <a:lumOff val="80000"/>
                </a:schemeClr>
              </a:solidFill>
              <a:effectLst/>
              <a:uLnTx/>
              <a:uFillTx/>
              <a:latin typeface="+mj-lt"/>
              <a:ea typeface="+mj-ea"/>
              <a:cs typeface="B Kamran" pitchFamily="2" charset="-78"/>
            </a:endParaRPr>
          </a:p>
        </p:txBody>
      </p:sp>
      <p:sp>
        <p:nvSpPr>
          <p:cNvPr id="4" name="Content Placeholder 1"/>
          <p:cNvSpPr txBox="1">
            <a:spLocks/>
          </p:cNvSpPr>
          <p:nvPr/>
        </p:nvSpPr>
        <p:spPr>
          <a:xfrm>
            <a:off x="457200" y="1481328"/>
            <a:ext cx="7772400" cy="4525963"/>
          </a:xfrm>
          <a:prstGeom prst="rect">
            <a:avLst/>
          </a:prstGeom>
        </p:spPr>
        <p:txBody>
          <a:bodyPr/>
          <a:lstStyle/>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en-US" sz="3200" b="1" i="0" u="none" strike="noStrike" kern="0" cap="none" spc="0" normalizeH="0" baseline="0" noProof="0" dirty="0" smtClean="0">
                <a:ln>
                  <a:noFill/>
                </a:ln>
                <a:solidFill>
                  <a:schemeClr val="tx1"/>
                </a:solidFill>
                <a:effectLst/>
                <a:uLnTx/>
                <a:uFillTx/>
                <a:latin typeface="+mn-lt"/>
                <a:cs typeface="B Nazanin" pitchFamily="2" charset="-78"/>
              </a:rPr>
              <a:t>PCV</a:t>
            </a: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 یك مد تهویه ای است كه در آن تعداد مشخصی تنفس در دقیقه ، كه توسط میزان فشار دمی از پیش تنظیم شده تقویت میگردد، به ریه هاى بیمار تحویل داده میشود.ونتیلاتور در طی دم، جریان هوا را تا رسیدن به فشار از پیش تنظیم شده وارد ریه ها میكند.</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en-US" sz="3200" b="1" i="1" u="none" strike="noStrike" kern="0" cap="none" spc="0" normalizeH="0" baseline="0" noProof="0" dirty="0" smtClean="0">
                <a:ln>
                  <a:noFill/>
                </a:ln>
                <a:solidFill>
                  <a:schemeClr val="tx1"/>
                </a:solidFill>
                <a:effectLst/>
                <a:uLnTx/>
                <a:uFillTx/>
                <a:latin typeface="+mn-lt"/>
                <a:cs typeface="B Nazanin" pitchFamily="2" charset="-78"/>
              </a:rPr>
              <a:t>(</a:t>
            </a:r>
            <a:r>
              <a:rPr kumimoji="0" lang="en-US" sz="3200" b="1" i="1" u="none" strike="noStrike" kern="0" cap="none" spc="0" normalizeH="0" baseline="0" noProof="0" dirty="0" smtClean="0">
                <a:ln>
                  <a:noFill/>
                </a:ln>
                <a:solidFill>
                  <a:srgbClr val="FF0000"/>
                </a:solidFill>
                <a:effectLst/>
                <a:uLnTx/>
                <a:uFillTx/>
                <a:latin typeface="+mn-lt"/>
                <a:cs typeface="B Nazanin" pitchFamily="2" charset="-78"/>
              </a:rPr>
              <a:t>PCV</a:t>
            </a:r>
            <a:r>
              <a:rPr kumimoji="0" lang="ar-SA" sz="3200" b="1" i="1" u="none" strike="noStrike" kern="0" cap="none" spc="0" normalizeH="0" baseline="0" noProof="0" dirty="0" smtClean="0">
                <a:ln>
                  <a:noFill/>
                </a:ln>
                <a:solidFill>
                  <a:srgbClr val="FF0000"/>
                </a:solidFill>
                <a:effectLst/>
                <a:uLnTx/>
                <a:uFillTx/>
                <a:latin typeface="+mn-lt"/>
                <a:cs typeface="B Nazanin" pitchFamily="2" charset="-78"/>
              </a:rPr>
              <a:t> –</a:t>
            </a:r>
            <a:r>
              <a:rPr kumimoji="0" lang="en-US" sz="3200" b="1" i="1" u="none" strike="noStrike" kern="0" cap="none" spc="0" normalizeH="0" baseline="0" noProof="0" dirty="0" smtClean="0">
                <a:ln>
                  <a:noFill/>
                </a:ln>
                <a:solidFill>
                  <a:srgbClr val="FF0000"/>
                </a:solidFill>
                <a:effectLst/>
                <a:uLnTx/>
                <a:uFillTx/>
                <a:latin typeface="+mn-lt"/>
                <a:cs typeface="B Nazanin" pitchFamily="2" charset="-78"/>
              </a:rPr>
              <a:t>APCV</a:t>
            </a:r>
            <a:r>
              <a:rPr kumimoji="0" lang="en-US" sz="3200" b="1" i="1" u="none" strike="noStrike" kern="0" cap="none" spc="0" normalizeH="0" baseline="0" noProof="0" dirty="0" smtClean="0">
                <a:ln>
                  <a:noFill/>
                </a:ln>
                <a:solidFill>
                  <a:schemeClr val="tx1"/>
                </a:solidFill>
                <a:effectLst/>
                <a:uLnTx/>
                <a:uFillTx/>
                <a:latin typeface="+mn-lt"/>
                <a:cs typeface="B Nazanin" pitchFamily="2" charset="-78"/>
              </a:rPr>
              <a:t>) </a:t>
            </a:r>
            <a:r>
              <a:rPr kumimoji="0" lang="ar-SA" sz="3200" b="1" i="1" u="none" strike="noStrike" kern="0" cap="none" spc="0" normalizeH="0" baseline="0" noProof="0" dirty="0" smtClean="0">
                <a:ln>
                  <a:noFill/>
                </a:ln>
                <a:solidFill>
                  <a:schemeClr val="tx1"/>
                </a:solidFill>
                <a:effectLst/>
                <a:uLnTx/>
                <a:uFillTx/>
                <a:latin typeface="+mn-lt"/>
                <a:cs typeface="B Nazanin" pitchFamily="2" charset="-78"/>
              </a:rPr>
              <a:t>مد کنترله فشاری</a:t>
            </a:r>
            <a:endParaRPr kumimoji="0" lang="en-US" sz="3200" b="0" i="0" u="none" strike="noStrike" kern="0" cap="none" spc="0" normalizeH="0" baseline="0" noProof="0" dirty="0">
              <a:ln>
                <a:noFill/>
              </a:ln>
              <a:solidFill>
                <a:schemeClr val="tx1"/>
              </a:solidFill>
              <a:effectLst/>
              <a:uLnTx/>
              <a:uFillTx/>
              <a:latin typeface="+mn-lt"/>
              <a:cs typeface="B Nazanin" pitchFamily="2"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1"/>
          <p:cNvSpPr txBox="1">
            <a:spLocks/>
          </p:cNvSpPr>
          <p:nvPr/>
        </p:nvSpPr>
        <p:spPr>
          <a:xfrm>
            <a:off x="457200" y="1481328"/>
            <a:ext cx="7772400" cy="4525963"/>
          </a:xfrm>
          <a:prstGeom prst="rect">
            <a:avLst/>
          </a:prstGeom>
        </p:spPr>
        <p:txBody>
          <a:bodyPr/>
          <a:lstStyle/>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3600" b="1"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3600" b="1" i="0" u="none" strike="noStrike" kern="0" cap="none" spc="0" normalizeH="0" baseline="0" noProof="0" dirty="0" smtClean="0">
                <a:ln>
                  <a:noFill/>
                </a:ln>
                <a:solidFill>
                  <a:schemeClr val="tx1"/>
                </a:solidFill>
                <a:effectLst/>
                <a:uLnTx/>
                <a:uFillTx/>
                <a:latin typeface="+mn-lt"/>
                <a:cs typeface="B Nazanin" pitchFamily="2" charset="-78"/>
              </a:rPr>
              <a:t> PC</a:t>
            </a:r>
            <a:r>
              <a:rPr kumimoji="0" lang="ar-SA" sz="3600" b="1" i="0" u="none" strike="noStrike" kern="0" cap="none" spc="0" normalizeH="0" baseline="0" noProof="0" dirty="0" smtClean="0">
                <a:ln>
                  <a:noFill/>
                </a:ln>
                <a:solidFill>
                  <a:schemeClr val="tx1"/>
                </a:solidFill>
                <a:effectLst/>
                <a:uLnTx/>
                <a:uFillTx/>
                <a:latin typeface="+mn-lt"/>
                <a:cs typeface="B Nazanin" pitchFamily="2" charset="-78"/>
              </a:rPr>
              <a:t> در این حالت كلید حساسیت بسته است. لیكن </a:t>
            </a:r>
            <a:r>
              <a:rPr kumimoji="0" lang="en-US" sz="3600" b="1" i="0" u="none" strike="noStrike" kern="0" cap="none" spc="0" normalizeH="0" baseline="0" noProof="0" dirty="0" smtClean="0">
                <a:ln>
                  <a:noFill/>
                </a:ln>
                <a:solidFill>
                  <a:schemeClr val="tx1"/>
                </a:solidFill>
                <a:effectLst/>
                <a:uLnTx/>
                <a:uFillTx/>
                <a:latin typeface="+mn-lt"/>
                <a:cs typeface="B Nazanin" pitchFamily="2" charset="-78"/>
              </a:rPr>
              <a:t>PCV</a:t>
            </a:r>
            <a:r>
              <a:rPr kumimoji="0" lang="ar-SA" sz="3600" b="1" i="0" u="none" strike="noStrike" kern="0" cap="none" spc="0" normalizeH="0" baseline="0" noProof="0" dirty="0" smtClean="0">
                <a:ln>
                  <a:noFill/>
                </a:ln>
                <a:solidFill>
                  <a:schemeClr val="tx1"/>
                </a:solidFill>
                <a:effectLst/>
                <a:uLnTx/>
                <a:uFillTx/>
                <a:latin typeface="+mn-lt"/>
                <a:cs typeface="B Nazanin" pitchFamily="2" charset="-78"/>
              </a:rPr>
              <a:t> را می توان با یك حساسیت ست شده نیز استفاده نمود به نحوی كه ونتیلاتور به بیمار پاسخ داده ، اجازه تنفس های اضافی تحریك شده توسط بیمار را نیز میدهد </a:t>
            </a:r>
            <a:endParaRPr kumimoji="0" lang="en-US" sz="36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en-US" sz="3600" b="1" i="0" u="none" strike="noStrike" kern="0" cap="none" spc="0" normalizeH="0" baseline="0" noProof="0" dirty="0" smtClean="0">
                <a:ln>
                  <a:noFill/>
                </a:ln>
                <a:solidFill>
                  <a:schemeClr val="tx1"/>
                </a:solidFill>
                <a:effectLst/>
                <a:uLnTx/>
                <a:uFillTx/>
                <a:latin typeface="+mn-lt"/>
                <a:cs typeface="B Nazanin" pitchFamily="2" charset="-78"/>
              </a:rPr>
              <a:t> </a:t>
            </a:r>
            <a:r>
              <a:rPr kumimoji="0" lang="fa-IR" sz="3600" b="1" i="0" u="none" strike="noStrike" kern="0" cap="none" spc="0" normalizeH="0" baseline="0" noProof="0" dirty="0" smtClean="0">
                <a:ln>
                  <a:noFill/>
                </a:ln>
                <a:solidFill>
                  <a:schemeClr val="tx1"/>
                </a:solidFill>
                <a:effectLst/>
                <a:uLnTx/>
                <a:uFillTx/>
                <a:latin typeface="+mn-lt"/>
                <a:cs typeface="B Nazanin" pitchFamily="2" charset="-78"/>
              </a:rPr>
              <a:t>در</a:t>
            </a:r>
            <a:r>
              <a:rPr kumimoji="0" lang="ar-SA" sz="3600" b="1" i="0" u="none" strike="noStrike" kern="0" cap="none" spc="0" normalizeH="0" baseline="0" noProof="0" dirty="0" smtClean="0">
                <a:ln>
                  <a:noFill/>
                </a:ln>
                <a:solidFill>
                  <a:schemeClr val="tx1"/>
                </a:solidFill>
                <a:effectLst/>
                <a:uLnTx/>
                <a:uFillTx/>
                <a:latin typeface="+mn-lt"/>
                <a:cs typeface="B Nazanin" pitchFamily="2" charset="-78"/>
              </a:rPr>
              <a:t>خالص هر تنفس ، یك تهویه اجباری دوره ای توسط ونتیلاتور است</a:t>
            </a:r>
            <a:endParaRPr kumimoji="0" lang="en-US" sz="3600" b="0" i="0" u="none" strike="noStrike" kern="0" cap="none" spc="0" normalizeH="0" baseline="0" noProof="0" dirty="0">
              <a:ln>
                <a:noFill/>
              </a:ln>
              <a:solidFill>
                <a:schemeClr val="tx1"/>
              </a:solidFill>
              <a:effectLst/>
              <a:uLnTx/>
              <a:uFillTx/>
              <a:latin typeface="+mn-lt"/>
              <a:cs typeface="B Nazanin" pitchFamily="2" charset="-7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457200" y="228600"/>
            <a:ext cx="6400800" cy="838200"/>
          </a:xfrm>
          <a:prstGeom prst="rect">
            <a:avLst/>
          </a:prstGeom>
        </p:spPr>
        <p:txBody>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5400" b="0" i="0" u="none" strike="noStrike" kern="0" cap="none" spc="0" normalizeH="0" baseline="0" noProof="0" dirty="0" smtClean="0">
                <a:ln>
                  <a:noFill/>
                </a:ln>
                <a:solidFill>
                  <a:schemeClr val="accent6">
                    <a:lumMod val="20000"/>
                    <a:lumOff val="80000"/>
                  </a:schemeClr>
                </a:solidFill>
                <a:effectLst/>
                <a:uLnTx/>
                <a:uFillTx/>
                <a:latin typeface="+mj-lt"/>
                <a:ea typeface="+mj-ea"/>
                <a:cs typeface="B Kamran" pitchFamily="2" charset="-78"/>
              </a:rPr>
              <a:t>ادامه...</a:t>
            </a:r>
            <a:endParaRPr kumimoji="0" lang="fa-IR" sz="5400" b="0" i="0" u="none" strike="noStrike" kern="0" cap="none" spc="0" normalizeH="0" baseline="0" noProof="0" dirty="0">
              <a:ln>
                <a:noFill/>
              </a:ln>
              <a:solidFill>
                <a:schemeClr val="accent6">
                  <a:lumMod val="20000"/>
                  <a:lumOff val="80000"/>
                </a:schemeClr>
              </a:solidFill>
              <a:effectLst/>
              <a:uLnTx/>
              <a:uFillTx/>
              <a:latin typeface="+mj-lt"/>
              <a:ea typeface="+mj-ea"/>
              <a:cs typeface="B Kamran" pitchFamily="2" charset="-78"/>
            </a:endParaRPr>
          </a:p>
        </p:txBody>
      </p:sp>
      <p:pic>
        <p:nvPicPr>
          <p:cNvPr id="4" name="Content Placeholder 3" descr="http://pourgarmrodi.persiangig.com/image/مدهای%20ونتیلاتور/mode%205.jpg"/>
          <p:cNvPicPr>
            <a:picLocks/>
          </p:cNvPicPr>
          <p:nvPr/>
        </p:nvPicPr>
        <p:blipFill>
          <a:blip r:embed="rId2" cstate="print"/>
          <a:stretch>
            <a:fillRect/>
          </a:stretch>
        </p:blipFill>
        <p:spPr bwMode="auto">
          <a:xfrm>
            <a:off x="2209800" y="1524000"/>
            <a:ext cx="3438525" cy="50292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0" y="228600"/>
            <a:ext cx="6968836" cy="838200"/>
          </a:xfrm>
          <a:prstGeom prst="rect">
            <a:avLst/>
          </a:prstGeom>
        </p:spPr>
        <p:txBody>
          <a:bodyPr/>
          <a:lstStyle/>
          <a:p>
            <a:pPr lvl="0" rtl="1">
              <a:defRPr/>
            </a:pPr>
            <a:r>
              <a:rPr lang="ar-SA" sz="4000" b="1" kern="0" dirty="0" smtClean="0">
                <a:solidFill>
                  <a:schemeClr val="accent4">
                    <a:lumMod val="10000"/>
                    <a:lumOff val="90000"/>
                  </a:schemeClr>
                </a:solidFill>
                <a:cs typeface="B Kamran" pitchFamily="2" charset="-78"/>
              </a:rPr>
              <a:t>مد تهویه اجباری متناوب هماهنگ شده</a:t>
            </a:r>
            <a:r>
              <a:rPr lang="en-US" sz="4800" b="1" kern="0" dirty="0" smtClean="0">
                <a:cs typeface="B Nazanin" pitchFamily="2" charset="-78"/>
              </a:rPr>
              <a:t> </a:t>
            </a:r>
            <a:r>
              <a:rPr lang="en-US" sz="3600" b="1" kern="0" dirty="0" smtClean="0">
                <a:solidFill>
                  <a:schemeClr val="accent4">
                    <a:lumMod val="10000"/>
                    <a:lumOff val="90000"/>
                  </a:schemeClr>
                </a:solidFill>
                <a:cs typeface="B Kamran" pitchFamily="2" charset="-78"/>
              </a:rPr>
              <a:t>(SIMV)</a:t>
            </a:r>
            <a:endParaRPr lang="fa-IR" sz="4800" b="1" kern="0" dirty="0">
              <a:solidFill>
                <a:schemeClr val="accent4">
                  <a:lumMod val="10000"/>
                  <a:lumOff val="90000"/>
                </a:schemeClr>
              </a:solidFill>
              <a:cs typeface="B Kamran" pitchFamily="2" charset="-78"/>
            </a:endParaRPr>
          </a:p>
        </p:txBody>
      </p:sp>
      <p:sp>
        <p:nvSpPr>
          <p:cNvPr id="5" name="Content Placeholder 1"/>
          <p:cNvSpPr txBox="1">
            <a:spLocks/>
          </p:cNvSpPr>
          <p:nvPr/>
        </p:nvSpPr>
        <p:spPr>
          <a:xfrm>
            <a:off x="304800" y="1447800"/>
            <a:ext cx="8153400" cy="4525963"/>
          </a:xfrm>
          <a:prstGeom prst="rect">
            <a:avLst/>
          </a:prstGeom>
        </p:spPr>
        <p:txBody>
          <a:bodyPr/>
          <a:lstStyle/>
          <a:p>
            <a:pPr marL="742950" marR="0" lvl="1" indent="-285750" algn="just" defTabSz="914400" rtl="1" eaLnBrk="1" fontAlgn="base" latinLnBrk="0" hangingPunct="1">
              <a:lnSpc>
                <a:spcPct val="100000"/>
              </a:lnSpc>
              <a:spcBef>
                <a:spcPct val="20000"/>
              </a:spcBef>
              <a:spcAft>
                <a:spcPct val="0"/>
              </a:spcAft>
              <a:buClr>
                <a:schemeClr val="tx1"/>
              </a:buClr>
              <a:buSzTx/>
              <a:tabLst/>
              <a:defRPr/>
            </a:pP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در این مد ،ونتیلاتور در فواصل از پیش تنظیم شده به كوشش تنفسی حساس شده و به این كوشش، به صورت تحویل یك تنفس كمكی مكانیكی پاسخ می دهد. در فواصل این سیكل های كمكی ،بیمار به طور ارادی با تعداد و حجم انتخابی خود تنفس می كند و ونتیلاتور ،كمكی به این تنفسهای ارادی نمی كند و تنها گاز مرطوب را با درصد مشخص اكسیژن ،در اختیار تنفس ارادی بیمار قرار می دهد. به عنوان مثال :اگر تعداد</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SIMV </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6 بار در دقیقه تنظیم شود، دستگاه در هر مقطع 10 ثانیه ای به اولین دم بیمار پاسخ حجمی می دهد، سپس تا 10 ثانیه غیرفعال باقی می ماند و این سیكل های اجباری منطبق با دم تكرار می گردد.</a:t>
            </a:r>
            <a:endParaRPr kumimoji="0" lang="en-US" sz="2400" b="0" i="0" u="none" strike="noStrike" kern="0" cap="none" spc="0" normalizeH="0" baseline="0" noProof="0" dirty="0" smtClean="0">
              <a:ln>
                <a:noFill/>
              </a:ln>
              <a:solidFill>
                <a:schemeClr val="tx1"/>
              </a:solidFill>
              <a:effectLst/>
              <a:uLnTx/>
              <a:uFillTx/>
              <a:latin typeface="+mn-lt"/>
              <a:cs typeface="B Nazanin" pitchFamily="2" charset="-78"/>
            </a:endParaRPr>
          </a:p>
          <a:p>
            <a:pPr marL="742950" marR="0" lvl="1" indent="-285750" algn="just" defTabSz="914400" rtl="1" eaLnBrk="1" fontAlgn="base" latinLnBrk="0" hangingPunct="1">
              <a:lnSpc>
                <a:spcPct val="100000"/>
              </a:lnSpc>
              <a:spcBef>
                <a:spcPct val="20000"/>
              </a:spcBef>
              <a:spcAft>
                <a:spcPct val="0"/>
              </a:spcAft>
              <a:buClr>
                <a:schemeClr val="tx1"/>
              </a:buClr>
              <a:buSzTx/>
              <a:buFontTx/>
              <a:buChar char="–"/>
              <a:tabLst/>
              <a:defRPr/>
            </a:pPr>
            <a:r>
              <a:rPr kumimoji="0" lang="en-US" sz="2400" b="1" i="0" u="none" strike="noStrike" kern="0" cap="none" spc="0" normalizeH="0" baseline="0" noProof="0" dirty="0" smtClean="0">
                <a:ln>
                  <a:noFill/>
                </a:ln>
                <a:solidFill>
                  <a:srgbClr val="FF0000"/>
                </a:solidFill>
                <a:effectLst/>
                <a:uLnTx/>
                <a:uFillTx/>
                <a:latin typeface="+mn-lt"/>
                <a:cs typeface="B Nazanin" pitchFamily="2" charset="-78"/>
              </a:rPr>
              <a:t>Synchronized Intermittent Mandatory </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 </a:t>
            </a:r>
            <a:endParaRPr kumimoji="0" lang="en-US" sz="2400" b="1" i="0" u="none" strike="noStrike" kern="0" cap="none" spc="0" normalizeH="0" baseline="0" noProof="0" dirty="0">
              <a:ln>
                <a:noFill/>
              </a:ln>
              <a:solidFill>
                <a:schemeClr val="tx1"/>
              </a:solidFill>
              <a:effectLst/>
              <a:uLnTx/>
              <a:uFillTx/>
              <a:latin typeface="+mn-lt"/>
              <a:cs typeface="B Nazanin" pitchFamily="2"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pourgarmrodi.persiangig.com/image/مدهای%20ونتیلاتور/mode%206.jpg"/>
          <p:cNvPicPr>
            <a:picLocks/>
          </p:cNvPicPr>
          <p:nvPr/>
        </p:nvPicPr>
        <p:blipFill>
          <a:blip r:embed="rId2" cstate="print"/>
          <a:srcRect/>
          <a:stretch>
            <a:fillRect/>
          </a:stretch>
        </p:blipFill>
        <p:spPr bwMode="auto">
          <a:xfrm>
            <a:off x="228600" y="1447800"/>
            <a:ext cx="6781800" cy="48768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3600" y="3352800"/>
            <a:ext cx="6324600" cy="1447800"/>
          </a:xfrm>
        </p:spPr>
        <p:txBody>
          <a:bodyPr/>
          <a:lstStyle/>
          <a:p>
            <a:pPr algn="ctr"/>
            <a:r>
              <a:rPr lang="fa-IR" sz="8000" dirty="0" smtClean="0">
                <a:solidFill>
                  <a:schemeClr val="accent4">
                    <a:lumMod val="90000"/>
                    <a:lumOff val="10000"/>
                  </a:schemeClr>
                </a:solidFill>
                <a:latin typeface="IranNastaliq" pitchFamily="18" charset="0"/>
                <a:cs typeface="IranNastaliq" pitchFamily="18" charset="0"/>
              </a:rPr>
              <a:t>تهویه مکانیکی</a:t>
            </a:r>
            <a:endParaRPr lang="fa-IR" sz="8000" dirty="0">
              <a:solidFill>
                <a:schemeClr val="accent4">
                  <a:lumMod val="90000"/>
                  <a:lumOff val="10000"/>
                </a:schemeClr>
              </a:solidFill>
              <a:latin typeface="IranNastaliq" pitchFamily="18" charset="0"/>
              <a:cs typeface="IranNastaliq"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1"/>
          <p:cNvSpPr txBox="1">
            <a:spLocks/>
          </p:cNvSpPr>
          <p:nvPr/>
        </p:nvSpPr>
        <p:spPr>
          <a:xfrm>
            <a:off x="457200" y="1481328"/>
            <a:ext cx="7620000" cy="4525963"/>
          </a:xfrm>
          <a:prstGeom prst="rect">
            <a:avLst/>
          </a:prstGeom>
        </p:spPr>
        <p:txBody>
          <a:bodyPr/>
          <a:lstStyle/>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  </a:t>
            </a:r>
            <a:r>
              <a:rPr lang="ar-SA" sz="3200" b="1" kern="0" dirty="0" smtClean="0">
                <a:latin typeface="+mn-lt"/>
                <a:cs typeface="B Nazanin" pitchFamily="2" charset="-78"/>
              </a:rPr>
              <a:t>موارد استفاده : </a:t>
            </a:r>
            <a:endParaRPr lang="en-US" sz="3200" b="1" kern="0" dirty="0" smtClean="0">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وجود تهویه ارادی در بیمار ، در حالی كه عضلات تنفسی قادر به انجام تمام (كل ) كار تنفسی نباشد.</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در موقعیتهای كه مناسب است به بیمار اجازه داده می شود تا خودش تعداد تنفس را تنظیم كند تا به حفظ سطح طبیعی 2 </a:t>
            </a:r>
            <a:r>
              <a:rPr kumimoji="0" lang="en-US" sz="3200" b="1" i="0" u="none" strike="noStrike" kern="0" cap="none" spc="0" normalizeH="0" baseline="0" noProof="0" dirty="0" err="1" smtClean="0">
                <a:ln>
                  <a:noFill/>
                </a:ln>
                <a:solidFill>
                  <a:schemeClr val="tx1"/>
                </a:solidFill>
                <a:effectLst/>
                <a:uLnTx/>
                <a:uFillTx/>
                <a:latin typeface="+mn-lt"/>
                <a:cs typeface="B Nazanin" pitchFamily="2" charset="-78"/>
              </a:rPr>
              <a:t>Paco</a:t>
            </a: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 كمك نماید.</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در صورت نیاز به جداسازی بیمار از تهویه مكانیكی </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endParaRPr kumimoji="0" lang="en-US" sz="3200" b="0" i="0" u="none" strike="noStrike" kern="0" cap="none" spc="0" normalizeH="0" baseline="0" noProof="0" dirty="0">
              <a:ln>
                <a:noFill/>
              </a:ln>
              <a:solidFill>
                <a:schemeClr val="tx1"/>
              </a:solidFill>
              <a:effectLst/>
              <a:uLnTx/>
              <a:uFillTx/>
              <a:latin typeface="+mn-lt"/>
              <a:cs typeface="B Nazanin" pitchFamily="2" charset="-7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
          <p:cNvSpPr txBox="1">
            <a:spLocks/>
          </p:cNvSpPr>
          <p:nvPr/>
        </p:nvSpPr>
        <p:spPr>
          <a:xfrm>
            <a:off x="457200" y="1481328"/>
            <a:ext cx="8229600" cy="4525963"/>
          </a:xfrm>
          <a:prstGeom prst="rect">
            <a:avLst/>
          </a:prstGeom>
        </p:spPr>
        <p:txBody>
          <a:bodyPr/>
          <a:lstStyle/>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PS</a:t>
            </a:r>
            <a:r>
              <a:rPr kumimoji="0" lang="ar-SA" sz="2800" b="1" i="0" u="none" strike="noStrike" kern="0" cap="none" spc="0" normalizeH="0" baseline="0" noProof="0" dirty="0" smtClean="0">
                <a:ln>
                  <a:noFill/>
                </a:ln>
                <a:solidFill>
                  <a:schemeClr val="tx1"/>
                </a:solidFill>
                <a:effectLst/>
                <a:uLnTx/>
                <a:uFillTx/>
                <a:latin typeface="+mn-lt"/>
                <a:cs typeface="B Nazanin" pitchFamily="2" charset="-78"/>
              </a:rPr>
              <a:t> مدی است كه فعالیت تنفسی ارادی بیمار را از طریق تحویل یك میزان فشار مثبت دمی از پیش تنظیم شده ، تقویت می نماید. محرك اصلی شروع كار ونتیلاتور تنفس بیمار است پس اگر در مد بیمار آپنه نماید دستگاه هیچ تنفس اجباری به بیمار نخواهد داد این مد به تنهایی یا همراه با مدهای دیگر مثل:</a:t>
            </a: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SIMV,MMV,CPAP</a:t>
            </a:r>
            <a:r>
              <a:rPr kumimoji="0" lang="ar-SA" sz="2800" b="1" i="0" u="none" strike="noStrike" kern="0" cap="none" spc="0" normalizeH="0" baseline="0" noProof="0" dirty="0" smtClean="0">
                <a:ln>
                  <a:noFill/>
                </a:ln>
                <a:solidFill>
                  <a:schemeClr val="tx1"/>
                </a:solidFill>
                <a:effectLst/>
                <a:uLnTx/>
                <a:uFillTx/>
                <a:latin typeface="+mn-lt"/>
                <a:cs typeface="B Nazanin" pitchFamily="2" charset="-78"/>
              </a:rPr>
              <a:t> بر حسب لزوم بكار می رود. مقدار كمك دستگاه بستگی به سطح تنظیمی حمایت فشاری دارد. با مد </a:t>
            </a: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PS</a:t>
            </a:r>
            <a:r>
              <a:rPr kumimoji="0" lang="ar-SA" sz="2800" b="1" i="0" u="none" strike="noStrike" kern="0" cap="none" spc="0" normalizeH="0" baseline="0" noProof="0" dirty="0" smtClean="0">
                <a:ln>
                  <a:noFill/>
                </a:ln>
                <a:solidFill>
                  <a:schemeClr val="tx1"/>
                </a:solidFill>
                <a:effectLst/>
                <a:uLnTx/>
                <a:uFillTx/>
                <a:latin typeface="+mn-lt"/>
                <a:cs typeface="B Nazanin" pitchFamily="2" charset="-78"/>
              </a:rPr>
              <a:t> هیچگونه حجم جاری از پیش تنظیم شده ای وجود ندارد </a:t>
            </a:r>
            <a:r>
              <a:rPr kumimoji="0" lang="en-US" sz="2800" b="1" i="1" u="none" strike="noStrike" kern="0" cap="none" spc="0" normalizeH="0" baseline="0" noProof="0" dirty="0" smtClean="0">
                <a:ln>
                  <a:noFill/>
                </a:ln>
                <a:solidFill>
                  <a:srgbClr val="FF0000"/>
                </a:solidFill>
                <a:effectLst/>
                <a:uLnTx/>
                <a:uFillTx/>
                <a:latin typeface="+mn-lt"/>
                <a:cs typeface="B Nazanin" pitchFamily="2" charset="-78"/>
              </a:rPr>
              <a:t>Pressure Support Ventilation</a:t>
            </a:r>
            <a:endParaRPr kumimoji="0" lang="en-US" sz="2800" b="0" i="0" u="none" strike="noStrike" kern="0" cap="none" spc="0" normalizeH="0" baseline="0" noProof="0" dirty="0">
              <a:ln>
                <a:noFill/>
              </a:ln>
              <a:solidFill>
                <a:srgbClr val="FF0000"/>
              </a:solidFill>
              <a:effectLst/>
              <a:uLnTx/>
              <a:uFillTx/>
              <a:latin typeface="+mn-lt"/>
              <a:cs typeface="B Nazanin" pitchFamily="2" charset="-78"/>
            </a:endParaRPr>
          </a:p>
        </p:txBody>
      </p:sp>
      <p:sp>
        <p:nvSpPr>
          <p:cNvPr id="5" name="Rectangle 4"/>
          <p:cNvSpPr/>
          <p:nvPr/>
        </p:nvSpPr>
        <p:spPr>
          <a:xfrm>
            <a:off x="0" y="0"/>
            <a:ext cx="6834672" cy="830997"/>
          </a:xfrm>
          <a:prstGeom prst="rect">
            <a:avLst/>
          </a:prstGeom>
        </p:spPr>
        <p:txBody>
          <a:bodyPr wrap="square">
            <a:spAutoFit/>
          </a:bodyPr>
          <a:lstStyle/>
          <a:p>
            <a:pPr marL="342900" lvl="0" indent="-342900" algn="ctr" rtl="1">
              <a:spcBef>
                <a:spcPct val="20000"/>
              </a:spcBef>
              <a:buClr>
                <a:schemeClr val="tx1"/>
              </a:buClr>
              <a:defRPr/>
            </a:pPr>
            <a:r>
              <a:rPr lang="ar-SA" sz="4800" b="1" kern="0" dirty="0" smtClean="0">
                <a:solidFill>
                  <a:schemeClr val="accent4">
                    <a:lumMod val="10000"/>
                    <a:lumOff val="90000"/>
                  </a:schemeClr>
                </a:solidFill>
                <a:cs typeface="B Kamran" pitchFamily="2" charset="-78"/>
              </a:rPr>
              <a:t>مد تهویه با حمایت فشاری</a:t>
            </a:r>
            <a:r>
              <a:rPr lang="en-US" sz="4800" kern="0" dirty="0" smtClean="0">
                <a:solidFill>
                  <a:schemeClr val="accent4">
                    <a:lumMod val="10000"/>
                    <a:lumOff val="90000"/>
                  </a:schemeClr>
                </a:solidFill>
                <a:cs typeface="B Kamran" pitchFamily="2" charset="-78"/>
              </a:rPr>
              <a:t> </a:t>
            </a:r>
            <a:endParaRPr lang="fa-IR" sz="4800" kern="0" dirty="0" smtClean="0">
              <a:solidFill>
                <a:schemeClr val="accent4">
                  <a:lumMod val="10000"/>
                  <a:lumOff val="90000"/>
                </a:schemeClr>
              </a:solidFill>
              <a:cs typeface="B Kamran" pitchFamily="2" charset="-78"/>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descr="http://pourgarmrodi.persiangig.com/image/مدهای%20ونتیلاتور/mode%207.jpg"/>
          <p:cNvPicPr>
            <a:picLocks/>
          </p:cNvPicPr>
          <p:nvPr/>
        </p:nvPicPr>
        <p:blipFill>
          <a:blip r:embed="rId2" cstate="print"/>
          <a:srcRect/>
          <a:stretch>
            <a:fillRect/>
          </a:stretch>
        </p:blipFill>
        <p:spPr bwMode="auto">
          <a:xfrm>
            <a:off x="762000" y="1447800"/>
            <a:ext cx="6553200" cy="48768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txBox="1">
            <a:spLocks/>
          </p:cNvSpPr>
          <p:nvPr/>
        </p:nvSpPr>
        <p:spPr>
          <a:xfrm>
            <a:off x="457200" y="1481328"/>
            <a:ext cx="7543800" cy="4525963"/>
          </a:xfrm>
          <a:prstGeom prst="rect">
            <a:avLst/>
          </a:prstGeom>
        </p:spPr>
        <p:txBody>
          <a:bodyPr/>
          <a:lstStyle/>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در مواردی كه نیاز به جداسازی بیمار از ونتیلاتور باشد.</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در موارد تهویه مكانیكی طولانی مدت </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باعث کاهش </a:t>
            </a:r>
            <a:r>
              <a:rPr kumimoji="0" lang="en-US" sz="3200" b="1" i="0" u="none" strike="noStrike" kern="0" cap="none" spc="0" normalizeH="0" baseline="0" noProof="0" dirty="0" smtClean="0">
                <a:ln>
                  <a:noFill/>
                </a:ln>
                <a:solidFill>
                  <a:schemeClr val="tx1"/>
                </a:solidFill>
                <a:effectLst/>
                <a:uLnTx/>
                <a:uFillTx/>
                <a:latin typeface="+mn-lt"/>
                <a:cs typeface="B Nazanin" pitchFamily="2" charset="-78"/>
              </a:rPr>
              <a:t>WOB</a:t>
            </a: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 میشود</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کاهش نیاز به آرامبخش</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مانند </a:t>
            </a:r>
            <a:r>
              <a:rPr kumimoji="0" lang="en-US" sz="3200" b="1" i="0" u="none" strike="noStrike" kern="0" cap="none" spc="0" normalizeH="0" baseline="0" noProof="0" dirty="0" smtClean="0">
                <a:ln>
                  <a:noFill/>
                </a:ln>
                <a:solidFill>
                  <a:schemeClr val="tx1"/>
                </a:solidFill>
                <a:effectLst/>
                <a:uLnTx/>
                <a:uFillTx/>
                <a:latin typeface="+mn-lt"/>
                <a:cs typeface="B Nazanin" pitchFamily="2" charset="-78"/>
              </a:rPr>
              <a:t>PCV</a:t>
            </a: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 میباشد با این تفاوت که کل کار را انجام نمیدهد و تعداد تنفس نمیتوان انتخاب کرد </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p:txBody>
      </p:sp>
      <p:sp>
        <p:nvSpPr>
          <p:cNvPr id="3" name="Title 2"/>
          <p:cNvSpPr txBox="1">
            <a:spLocks/>
          </p:cNvSpPr>
          <p:nvPr/>
        </p:nvSpPr>
        <p:spPr>
          <a:xfrm>
            <a:off x="1" y="76200"/>
            <a:ext cx="7543799" cy="1066800"/>
          </a:xfrm>
          <a:prstGeom prst="rect">
            <a:avLst/>
          </a:prstGeom>
        </p:spPr>
        <p:txBody>
          <a:bodyPr/>
          <a:lstStyle/>
          <a:p>
            <a:pPr lvl="0" algn="ctr" rtl="1">
              <a:defRPr/>
            </a:pPr>
            <a:r>
              <a:rPr lang="ar-SA" sz="4400" b="1" kern="0" dirty="0" smtClean="0">
                <a:solidFill>
                  <a:schemeClr val="accent5">
                    <a:lumMod val="75000"/>
                  </a:schemeClr>
                </a:solidFill>
                <a:cs typeface="B Kamran" pitchFamily="2" charset="-78"/>
              </a:rPr>
              <a:t>موارد استفاده :</a:t>
            </a:r>
            <a:endParaRPr kumimoji="0" lang="fa-IR" sz="4400" b="1" strike="noStrike" kern="0" cap="none" spc="0" normalizeH="0" baseline="0" noProof="0" dirty="0">
              <a:ln>
                <a:noFill/>
              </a:ln>
              <a:solidFill>
                <a:schemeClr val="accent6">
                  <a:lumMod val="20000"/>
                  <a:lumOff val="80000"/>
                </a:schemeClr>
              </a:solidFill>
              <a:effectLst/>
              <a:uLnTx/>
              <a:uFillTx/>
              <a:latin typeface="+mj-lt"/>
              <a:ea typeface="+mj-ea"/>
              <a:cs typeface="B Kamran" pitchFamily="2" charset="-7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3" descr="http://pourgarmrodi.persiangig.com/image/مدهای%20ونتیلاتور/mode%208.jpg"/>
          <p:cNvPicPr>
            <a:picLocks/>
          </p:cNvPicPr>
          <p:nvPr/>
        </p:nvPicPr>
        <p:blipFill>
          <a:blip r:embed="rId2" cstate="print"/>
          <a:srcRect/>
          <a:stretch>
            <a:fillRect/>
          </a:stretch>
        </p:blipFill>
        <p:spPr bwMode="auto">
          <a:xfrm>
            <a:off x="762000" y="1295400"/>
            <a:ext cx="6477000" cy="3962400"/>
          </a:xfrm>
          <a:prstGeom prst="rect">
            <a:avLst/>
          </a:prstGeom>
          <a:noFill/>
          <a:ln w="9525">
            <a:noFill/>
            <a:miter lim="800000"/>
            <a:headEnd/>
            <a:tailEnd/>
          </a:ln>
        </p:spPr>
      </p:pic>
      <p:sp>
        <p:nvSpPr>
          <p:cNvPr id="3" name="Rectangle 2"/>
          <p:cNvSpPr/>
          <p:nvPr/>
        </p:nvSpPr>
        <p:spPr>
          <a:xfrm rot="10800000" flipV="1">
            <a:off x="685800" y="5334000"/>
            <a:ext cx="7010400" cy="1200329"/>
          </a:xfrm>
          <a:prstGeom prst="rect">
            <a:avLst/>
          </a:prstGeom>
        </p:spPr>
        <p:txBody>
          <a:bodyPr wrap="square">
            <a:spAutoFit/>
          </a:bodyPr>
          <a:lstStyle/>
          <a:p>
            <a:pPr algn="just" rtl="1"/>
            <a:r>
              <a:rPr lang="ar-SA" sz="2400" b="1" dirty="0" smtClean="0">
                <a:cs typeface="B Nazanin" pitchFamily="2" charset="-78"/>
              </a:rPr>
              <a:t>جهت تنظیم شیب منحنی تنفسی در مد </a:t>
            </a:r>
            <a:r>
              <a:rPr lang="en-US" sz="2400" b="1" dirty="0" smtClean="0">
                <a:cs typeface="B Nazanin" pitchFamily="2" charset="-78"/>
              </a:rPr>
              <a:t>PS</a:t>
            </a:r>
            <a:r>
              <a:rPr lang="ar-SA" sz="2400" b="1" dirty="0" smtClean="0">
                <a:cs typeface="B Nazanin" pitchFamily="2" charset="-78"/>
              </a:rPr>
              <a:t> از كلید </a:t>
            </a:r>
            <a:r>
              <a:rPr lang="en-US" sz="2400" b="1" dirty="0" smtClean="0">
                <a:cs typeface="B Nazanin" pitchFamily="2" charset="-78"/>
              </a:rPr>
              <a:t>Ramp</a:t>
            </a:r>
            <a:r>
              <a:rPr lang="ar-SA" sz="2400" b="1" dirty="0" smtClean="0">
                <a:cs typeface="B Nazanin" pitchFamily="2" charset="-78"/>
              </a:rPr>
              <a:t> استفاده نمایید. کلید </a:t>
            </a:r>
            <a:r>
              <a:rPr lang="en-US" sz="2400" b="1" dirty="0" smtClean="0">
                <a:cs typeface="B Nazanin" pitchFamily="2" charset="-78"/>
              </a:rPr>
              <a:t>Ramp</a:t>
            </a:r>
            <a:r>
              <a:rPr lang="ar-SA" sz="2400" b="1" dirty="0" smtClean="0">
                <a:cs typeface="B Nazanin" pitchFamily="2" charset="-78"/>
              </a:rPr>
              <a:t> در </a:t>
            </a:r>
            <a:r>
              <a:rPr lang="en-US" sz="2400" b="1" dirty="0" smtClean="0">
                <a:cs typeface="B Nazanin" pitchFamily="2" charset="-78"/>
              </a:rPr>
              <a:t>PS</a:t>
            </a:r>
            <a:r>
              <a:rPr lang="ar-SA" sz="2400" b="1" dirty="0" smtClean="0">
                <a:cs typeface="B Nazanin" pitchFamily="2" charset="-78"/>
              </a:rPr>
              <a:t> همان نقش کلید </a:t>
            </a:r>
            <a:r>
              <a:rPr lang="en-US" sz="2400" b="1" dirty="0" smtClean="0">
                <a:cs typeface="B Nazanin" pitchFamily="2" charset="-78"/>
              </a:rPr>
              <a:t>Flow</a:t>
            </a:r>
            <a:r>
              <a:rPr lang="ar-SA" sz="2400" b="1" dirty="0" smtClean="0">
                <a:cs typeface="B Nazanin" pitchFamily="2" charset="-78"/>
              </a:rPr>
              <a:t> در تهویه اجباری را دارد.</a:t>
            </a:r>
            <a:endParaRPr lang="en-US" sz="2400" dirty="0">
              <a:cs typeface="B Nazanin" pitchFamily="2" charset="-7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txBox="1">
            <a:spLocks/>
          </p:cNvSpPr>
          <p:nvPr/>
        </p:nvSpPr>
        <p:spPr>
          <a:xfrm>
            <a:off x="228600" y="1752600"/>
            <a:ext cx="7924800" cy="4525963"/>
          </a:xfrm>
          <a:prstGeom prst="rect">
            <a:avLst/>
          </a:prstGeom>
        </p:spPr>
        <p:txBody>
          <a:bodyPr>
            <a:noAutofit/>
          </a:bodyPr>
          <a:lstStyle/>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CPAP</a:t>
            </a:r>
            <a:r>
              <a:rPr kumimoji="0" lang="ar-SA" sz="2800" b="1" i="0" u="none" strike="noStrike" kern="0" cap="none" spc="0" normalizeH="0" baseline="0" noProof="0" dirty="0" smtClean="0">
                <a:ln>
                  <a:noFill/>
                </a:ln>
                <a:solidFill>
                  <a:schemeClr val="tx1"/>
                </a:solidFill>
                <a:effectLst/>
                <a:uLnTx/>
                <a:uFillTx/>
                <a:latin typeface="+mn-lt"/>
                <a:cs typeface="B Nazanin" pitchFamily="2" charset="-78"/>
              </a:rPr>
              <a:t> در اصل یک مانور فشاری جهت بهبود اکسیژناسیون ، بهبود</a:t>
            </a: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FRC </a:t>
            </a:r>
            <a:r>
              <a:rPr kumimoji="0" lang="ar-SA" sz="2800" b="1" i="0" u="none" strike="noStrike" kern="0" cap="none" spc="0" normalizeH="0" baseline="0" noProof="0" dirty="0" smtClean="0">
                <a:ln>
                  <a:noFill/>
                </a:ln>
                <a:solidFill>
                  <a:schemeClr val="tx1"/>
                </a:solidFill>
                <a:effectLst/>
                <a:uLnTx/>
                <a:uFillTx/>
                <a:latin typeface="+mn-lt"/>
                <a:cs typeface="B Nazanin" pitchFamily="2" charset="-78"/>
              </a:rPr>
              <a:t> و کمپلیانس ریه میباشد که در تنفسهای خودبخودی بکار میرود . البته به عنوان یک مد مستقل جهت تست تحمل جهت جداسازی از ونتیلاتور و همچنین به عنوان یک مد ترکیبی بهمراه سایر مد های خودبخودی مثل </a:t>
            </a: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PS</a:t>
            </a:r>
            <a:r>
              <a:rPr kumimoji="0" lang="ar-SA" sz="2800" b="1" i="0" u="none" strike="noStrike" kern="0" cap="none" spc="0" normalizeH="0" baseline="0" noProof="0" dirty="0" smtClean="0">
                <a:ln>
                  <a:noFill/>
                </a:ln>
                <a:solidFill>
                  <a:schemeClr val="tx1"/>
                </a:solidFill>
                <a:effectLst/>
                <a:uLnTx/>
                <a:uFillTx/>
                <a:latin typeface="+mn-lt"/>
                <a:cs typeface="B Nazanin" pitchFamily="2" charset="-78"/>
              </a:rPr>
              <a:t> میتواند بکار برود.در این مد تهویه ای توسط دستگاه داده نمیشود و حجم و تعداد تنفس در اختیار بیمار میباشد.</a:t>
            </a:r>
            <a:endParaRPr kumimoji="0" lang="en-US" sz="2800" b="0" i="0" u="none" strike="noStrike" kern="0" cap="none" spc="0" normalizeH="0" baseline="0" noProof="0" dirty="0" smtClean="0">
              <a:ln>
                <a:noFill/>
              </a:ln>
              <a:solidFill>
                <a:schemeClr val="tx1"/>
              </a:solidFill>
              <a:effectLst/>
              <a:uLnTx/>
              <a:uFillTx/>
              <a:latin typeface="+mn-lt"/>
              <a:cs typeface="B Nazanin" pitchFamily="2" charset="-78"/>
            </a:endParaRPr>
          </a:p>
        </p:txBody>
      </p:sp>
      <p:sp>
        <p:nvSpPr>
          <p:cNvPr id="3" name="Rectangle 2"/>
          <p:cNvSpPr/>
          <p:nvPr/>
        </p:nvSpPr>
        <p:spPr>
          <a:xfrm>
            <a:off x="0" y="0"/>
            <a:ext cx="7010400" cy="1052596"/>
          </a:xfrm>
          <a:prstGeom prst="rect">
            <a:avLst/>
          </a:prstGeom>
        </p:spPr>
        <p:txBody>
          <a:bodyPr wrap="square">
            <a:spAutoFit/>
          </a:bodyPr>
          <a:lstStyle/>
          <a:p>
            <a:pPr marL="342900" lvl="0" indent="-342900" algn="ctr" rtl="1">
              <a:spcBef>
                <a:spcPct val="20000"/>
              </a:spcBef>
              <a:buClr>
                <a:schemeClr val="tx1"/>
              </a:buClr>
              <a:defRPr/>
            </a:pPr>
            <a:r>
              <a:rPr lang="en-US" sz="2000" b="1" kern="0" dirty="0" smtClean="0">
                <a:solidFill>
                  <a:schemeClr val="accent4">
                    <a:lumMod val="10000"/>
                    <a:lumOff val="90000"/>
                  </a:schemeClr>
                </a:solidFill>
                <a:cs typeface="B Kamran" pitchFamily="2" charset="-78"/>
              </a:rPr>
              <a:t>(CPAP) </a:t>
            </a:r>
            <a:r>
              <a:rPr lang="en-US" sz="2000" b="1" kern="0" dirty="0" err="1" smtClean="0">
                <a:solidFill>
                  <a:schemeClr val="accent4">
                    <a:lumMod val="10000"/>
                    <a:lumOff val="90000"/>
                  </a:schemeClr>
                </a:solidFill>
                <a:cs typeface="B Kamran" pitchFamily="2" charset="-78"/>
              </a:rPr>
              <a:t>Contineous</a:t>
            </a:r>
            <a:r>
              <a:rPr lang="en-US" sz="2000" b="1" kern="0" dirty="0" smtClean="0">
                <a:solidFill>
                  <a:schemeClr val="accent4">
                    <a:lumMod val="10000"/>
                    <a:lumOff val="90000"/>
                  </a:schemeClr>
                </a:solidFill>
                <a:cs typeface="B Kamran" pitchFamily="2" charset="-78"/>
              </a:rPr>
              <a:t> Positive Airway Pressure</a:t>
            </a:r>
            <a:r>
              <a:rPr lang="fa-IR" sz="2400" b="1" kern="0" dirty="0" smtClean="0">
                <a:solidFill>
                  <a:schemeClr val="accent4">
                    <a:lumMod val="10000"/>
                    <a:lumOff val="90000"/>
                  </a:schemeClr>
                </a:solidFill>
                <a:cs typeface="B Kamran" pitchFamily="2" charset="-78"/>
              </a:rPr>
              <a:t> </a:t>
            </a:r>
          </a:p>
          <a:p>
            <a:pPr marL="342900" lvl="0" indent="-342900" algn="ctr" rtl="1">
              <a:spcBef>
                <a:spcPct val="20000"/>
              </a:spcBef>
              <a:buClr>
                <a:schemeClr val="tx1"/>
              </a:buClr>
              <a:defRPr/>
            </a:pPr>
            <a:r>
              <a:rPr lang="fa-IR" sz="3200" b="1" kern="0" dirty="0" smtClean="0">
                <a:solidFill>
                  <a:schemeClr val="accent4">
                    <a:lumMod val="10000"/>
                    <a:lumOff val="90000"/>
                  </a:schemeClr>
                </a:solidFill>
                <a:cs typeface="B Kamran" pitchFamily="2" charset="-78"/>
              </a:rPr>
              <a:t>یا فشار مثبت مداوم بر ر</a:t>
            </a:r>
            <a:r>
              <a:rPr lang="ar-SA" sz="3200" b="1" kern="0" dirty="0" smtClean="0">
                <a:solidFill>
                  <a:schemeClr val="accent4">
                    <a:lumMod val="10000"/>
                    <a:lumOff val="90000"/>
                  </a:schemeClr>
                </a:solidFill>
                <a:cs typeface="B Kamran" pitchFamily="2" charset="-78"/>
              </a:rPr>
              <a:t> فشار مثبت مداوم بر راههای هوايی</a:t>
            </a:r>
            <a:endParaRPr lang="en-US" sz="2400" kern="0" dirty="0" smtClean="0">
              <a:solidFill>
                <a:schemeClr val="accent4">
                  <a:lumMod val="10000"/>
                  <a:lumOff val="90000"/>
                </a:schemeClr>
              </a:solidFill>
              <a:cs typeface="B Kamran" pitchFamily="2" charset="-7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3" descr="http://pourgarmrodi.persiangig.com/image/مدهای%20ونتیلاتور/mode%2012.jpg"/>
          <p:cNvPicPr>
            <a:picLocks/>
          </p:cNvPicPr>
          <p:nvPr/>
        </p:nvPicPr>
        <p:blipFill>
          <a:blip r:embed="rId2" cstate="print"/>
          <a:srcRect/>
          <a:stretch>
            <a:fillRect/>
          </a:stretch>
        </p:blipFill>
        <p:spPr bwMode="auto">
          <a:xfrm>
            <a:off x="228600" y="1600200"/>
            <a:ext cx="7772400" cy="419100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txBox="1">
            <a:spLocks/>
          </p:cNvSpPr>
          <p:nvPr/>
        </p:nvSpPr>
        <p:spPr>
          <a:xfrm>
            <a:off x="381000" y="1447800"/>
            <a:ext cx="7848600" cy="4525963"/>
          </a:xfrm>
          <a:prstGeom prst="rect">
            <a:avLst/>
          </a:prstGeom>
        </p:spPr>
        <p:txBody>
          <a:bodyPr/>
          <a:lstStyle/>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فشار مثبت انتهای بازدم </a:t>
            </a:r>
            <a:r>
              <a:rPr kumimoji="0" lang="en-US" sz="3200" b="1" i="0" u="none" strike="noStrike" kern="0" cap="none" spc="0" normalizeH="0" baseline="0" noProof="0" dirty="0" smtClean="0">
                <a:ln>
                  <a:noFill/>
                </a:ln>
                <a:solidFill>
                  <a:schemeClr val="tx1"/>
                </a:solidFill>
                <a:effectLst/>
                <a:uLnTx/>
                <a:uFillTx/>
                <a:latin typeface="+mn-lt"/>
                <a:cs typeface="B Nazanin" pitchFamily="2" charset="-78"/>
              </a:rPr>
              <a:t>(PEEP</a:t>
            </a:r>
            <a:r>
              <a:rPr kumimoji="0" lang="en-US" sz="3200" b="0" i="0" u="none" strike="noStrike" kern="0" cap="none" spc="0" normalizeH="0" baseline="0" noProof="0" dirty="0" smtClean="0">
                <a:ln>
                  <a:noFill/>
                </a:ln>
                <a:solidFill>
                  <a:schemeClr val="tx1"/>
                </a:solidFill>
                <a:effectLst/>
                <a:uLnTx/>
                <a:uFillTx/>
                <a:latin typeface="+mn-lt"/>
                <a:cs typeface="B Nazanin" pitchFamily="2" charset="-78"/>
              </a:rPr>
              <a:t>)</a:t>
            </a: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ریوی در انتهای بازدم و در نتیجه افزایش ظرفیت باقیمانده عملی (</a:t>
            </a:r>
            <a:r>
              <a:rPr kumimoji="0" lang="en-US" sz="3200" b="1" i="0" u="none" strike="noStrike" kern="0" cap="none" spc="0" normalizeH="0" baseline="0" noProof="0" dirty="0" smtClean="0">
                <a:ln>
                  <a:noFill/>
                </a:ln>
                <a:solidFill>
                  <a:schemeClr val="tx1"/>
                </a:solidFill>
                <a:effectLst/>
                <a:uLnTx/>
                <a:uFillTx/>
                <a:latin typeface="+mn-lt"/>
                <a:cs typeface="B Nazanin" pitchFamily="2" charset="-78"/>
              </a:rPr>
              <a:t>FRC</a:t>
            </a: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 و کمپلیانس ریه می شود</a:t>
            </a:r>
            <a:endParaRPr kumimoji="0" lang="en-US" sz="3200" b="1"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بازدم در حالت طبیعی پاسیو بوده و فشار راههای هوایی در انتهای بازدم به حد صفر تنزل خواهد یافت. اعمال فشار مثبت بر روی راههای هوایی در انتهای بازدم </a:t>
            </a:r>
            <a:r>
              <a:rPr kumimoji="0" lang="en-US" sz="3200" b="1" i="0" u="none" strike="noStrike" kern="0" cap="none" spc="0" normalizeH="0" baseline="0" noProof="0" dirty="0" smtClean="0">
                <a:ln>
                  <a:noFill/>
                </a:ln>
                <a:solidFill>
                  <a:schemeClr val="tx1"/>
                </a:solidFill>
                <a:effectLst/>
                <a:uLnTx/>
                <a:uFillTx/>
                <a:latin typeface="+mn-lt"/>
                <a:cs typeface="B Nazanin" pitchFamily="2" charset="-78"/>
              </a:rPr>
              <a:t>PEEP</a:t>
            </a: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 نامیده می شود که از تخلیه کامل هوای بازدمی جلوگیری می کند و موجب افزایش حجم </a:t>
            </a:r>
            <a:r>
              <a:rPr lang="fa-IR" sz="3200" b="1" kern="0" dirty="0" smtClean="0">
                <a:latin typeface="+mn-lt"/>
                <a:cs typeface="B Nazanin" pitchFamily="2" charset="-78"/>
              </a:rPr>
              <a:t>باقیمانده ریوی میگردد.</a:t>
            </a:r>
            <a:endParaRPr kumimoji="0" lang="en-US" sz="3200" b="1" i="0" u="none" strike="noStrike" kern="0" cap="none" spc="0" normalizeH="0" baseline="0" noProof="0" dirty="0" smtClean="0">
              <a:ln>
                <a:noFill/>
              </a:ln>
              <a:solidFill>
                <a:schemeClr val="tx1"/>
              </a:solidFill>
              <a:effectLst/>
              <a:uLnTx/>
              <a:uFillTx/>
              <a:latin typeface="+mn-lt"/>
              <a:cs typeface="B Nazanin" pitchFamily="2" charset="-78"/>
            </a:endParaRPr>
          </a:p>
        </p:txBody>
      </p:sp>
      <p:sp>
        <p:nvSpPr>
          <p:cNvPr id="3" name="Rectangle 2"/>
          <p:cNvSpPr/>
          <p:nvPr/>
        </p:nvSpPr>
        <p:spPr>
          <a:xfrm>
            <a:off x="0" y="76200"/>
            <a:ext cx="7162800" cy="1446550"/>
          </a:xfrm>
          <a:prstGeom prst="rect">
            <a:avLst/>
          </a:prstGeom>
        </p:spPr>
        <p:txBody>
          <a:bodyPr wrap="square">
            <a:spAutoFit/>
          </a:bodyPr>
          <a:lstStyle/>
          <a:p>
            <a:pPr lvl="0" algn="ctr"/>
            <a:r>
              <a:rPr lang="en-US" sz="2400" b="1" kern="0" dirty="0" smtClean="0">
                <a:solidFill>
                  <a:schemeClr val="accent4">
                    <a:lumMod val="10000"/>
                    <a:lumOff val="90000"/>
                  </a:schemeClr>
                </a:solidFill>
                <a:cs typeface="B Kamran" pitchFamily="2" charset="-78"/>
              </a:rPr>
              <a:t>Positive End Expiratory Pressure</a:t>
            </a:r>
            <a:r>
              <a:rPr lang="en-US" sz="2400" kern="0" dirty="0" smtClean="0">
                <a:solidFill>
                  <a:schemeClr val="accent4">
                    <a:lumMod val="10000"/>
                    <a:lumOff val="90000"/>
                  </a:schemeClr>
                </a:solidFill>
                <a:cs typeface="B Kamran" pitchFamily="2" charset="-78"/>
              </a:rPr>
              <a:t>)</a:t>
            </a:r>
          </a:p>
          <a:p>
            <a:pPr lvl="0" algn="ctr" rtl="1"/>
            <a:r>
              <a:rPr lang="ar-SA" sz="4000" b="1" kern="0" dirty="0" smtClean="0">
                <a:solidFill>
                  <a:schemeClr val="accent4">
                    <a:lumMod val="10000"/>
                    <a:lumOff val="90000"/>
                  </a:schemeClr>
                </a:solidFill>
                <a:cs typeface="B Kamran" pitchFamily="2" charset="-78"/>
              </a:rPr>
              <a:t>فشار مثبت انتهای بازدم </a:t>
            </a:r>
            <a:r>
              <a:rPr lang="en-US" sz="2400" b="1" kern="0" dirty="0" smtClean="0">
                <a:solidFill>
                  <a:schemeClr val="accent4">
                    <a:lumMod val="10000"/>
                    <a:lumOff val="90000"/>
                  </a:schemeClr>
                </a:solidFill>
                <a:cs typeface="B Kamran" pitchFamily="2" charset="-78"/>
              </a:rPr>
              <a:t>(PEEP</a:t>
            </a:r>
            <a:r>
              <a:rPr lang="en-US" sz="2400" kern="0" dirty="0" smtClean="0">
                <a:solidFill>
                  <a:schemeClr val="accent4">
                    <a:lumMod val="10000"/>
                    <a:lumOff val="90000"/>
                  </a:schemeClr>
                </a:solidFill>
                <a:cs typeface="B Kamran" pitchFamily="2" charset="-78"/>
              </a:rPr>
              <a:t>)</a:t>
            </a:r>
          </a:p>
          <a:p>
            <a:pPr algn="ctr"/>
            <a:endParaRPr lang="fa-IR" sz="2400" dirty="0">
              <a:solidFill>
                <a:schemeClr val="accent4">
                  <a:lumMod val="10000"/>
                  <a:lumOff val="90000"/>
                </a:schemeClr>
              </a:solidFill>
              <a:cs typeface="B Kamran" pitchFamily="2" charset="-78"/>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228600"/>
            <a:ext cx="6037351" cy="769441"/>
          </a:xfrm>
          <a:prstGeom prst="rect">
            <a:avLst/>
          </a:prstGeom>
        </p:spPr>
        <p:txBody>
          <a:bodyPr wrap="square">
            <a:spAutoFit/>
          </a:bodyPr>
          <a:lstStyle/>
          <a:p>
            <a:r>
              <a:rPr lang="ar-SA" sz="4400" b="1" dirty="0" smtClean="0">
                <a:solidFill>
                  <a:schemeClr val="accent5">
                    <a:lumMod val="75000"/>
                  </a:schemeClr>
                </a:solidFill>
                <a:cs typeface="B Kamran" pitchFamily="2" charset="-78"/>
              </a:rPr>
              <a:t>تنظیمات ونتیلاتور:</a:t>
            </a:r>
            <a:endParaRPr lang="fa-IR" sz="4400" dirty="0">
              <a:cs typeface="B Kamran" pitchFamily="2" charset="-78"/>
            </a:endParaRPr>
          </a:p>
        </p:txBody>
      </p:sp>
      <p:sp>
        <p:nvSpPr>
          <p:cNvPr id="3" name="Content Placeholder 1"/>
          <p:cNvSpPr txBox="1">
            <a:spLocks/>
          </p:cNvSpPr>
          <p:nvPr/>
        </p:nvSpPr>
        <p:spPr>
          <a:xfrm>
            <a:off x="228600" y="1447800"/>
            <a:ext cx="8001000" cy="4525963"/>
          </a:xfrm>
          <a:prstGeom prst="rect">
            <a:avLst/>
          </a:prstGeom>
        </p:spPr>
        <p:txBody>
          <a:bodyPr/>
          <a:lstStyle/>
          <a:p>
            <a:pPr marL="342900" marR="0" lvl="0" indent="-342900" algn="just" defTabSz="914400" rtl="1" eaLnBrk="1" fontAlgn="base" latinLnBrk="0" hangingPunct="1">
              <a:lnSpc>
                <a:spcPct val="100000"/>
              </a:lnSpc>
              <a:spcBef>
                <a:spcPct val="20000"/>
              </a:spcBef>
              <a:spcAft>
                <a:spcPct val="0"/>
              </a:spcAft>
              <a:buClr>
                <a:schemeClr val="tx1"/>
              </a:buClr>
              <a:buSzTx/>
              <a:tabLst/>
              <a:defRPr/>
            </a:pPr>
            <a:r>
              <a:rPr kumimoji="0" lang="ar-SA" sz="3000" b="1" i="0" u="none" strike="noStrike" kern="0" cap="none" spc="0" normalizeH="0" baseline="0" noProof="0" dirty="0" smtClean="0">
                <a:ln>
                  <a:noFill/>
                </a:ln>
                <a:solidFill>
                  <a:schemeClr val="tx1"/>
                </a:solidFill>
                <a:effectLst/>
                <a:uLnTx/>
                <a:uFillTx/>
                <a:latin typeface="+mn-lt"/>
                <a:cs typeface="B Nazanin" pitchFamily="2" charset="-78"/>
              </a:rPr>
              <a:t>تنظیم حجم جاری </a:t>
            </a:r>
            <a:r>
              <a:rPr kumimoji="0" lang="ar-SA" sz="3000" b="0"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3000" b="0" i="0" u="none" strike="noStrike" kern="0" cap="none" spc="0" normalizeH="0" baseline="0" noProof="0" dirty="0" smtClean="0">
                <a:ln>
                  <a:noFill/>
                </a:ln>
                <a:solidFill>
                  <a:srgbClr val="FF0000"/>
                </a:solidFill>
                <a:effectLst/>
                <a:uLnTx/>
                <a:uFillTx/>
                <a:latin typeface="+mn-lt"/>
                <a:cs typeface="B Nazanin" pitchFamily="2" charset="-78"/>
              </a:rPr>
              <a:t>Tidal Volume</a:t>
            </a:r>
            <a:r>
              <a:rPr kumimoji="0" lang="ar-SA" sz="3000" b="0" i="0" u="none" strike="noStrike" kern="0" cap="none" spc="0" normalizeH="0" baseline="0" noProof="0" dirty="0" smtClean="0">
                <a:ln>
                  <a:noFill/>
                </a:ln>
                <a:solidFill>
                  <a:schemeClr val="tx1"/>
                </a:solidFill>
                <a:effectLst/>
                <a:uLnTx/>
                <a:uFillTx/>
                <a:latin typeface="+mn-lt"/>
                <a:cs typeface="B Nazanin" pitchFamily="2" charset="-78"/>
              </a:rPr>
              <a:t>) </a:t>
            </a:r>
            <a:br>
              <a:rPr kumimoji="0" lang="ar-SA" sz="3000" b="0" i="0" u="none" strike="noStrike" kern="0" cap="none" spc="0" normalizeH="0" baseline="0" noProof="0" dirty="0" smtClean="0">
                <a:ln>
                  <a:noFill/>
                </a:ln>
                <a:solidFill>
                  <a:schemeClr val="tx1"/>
                </a:solidFill>
                <a:effectLst/>
                <a:uLnTx/>
                <a:uFillTx/>
                <a:latin typeface="+mn-lt"/>
                <a:cs typeface="B Nazanin" pitchFamily="2" charset="-78"/>
              </a:rPr>
            </a:br>
            <a:r>
              <a:rPr kumimoji="0" lang="ar-SA" sz="3000" b="1" i="0" u="none" strike="noStrike" kern="0" cap="none" spc="0" normalizeH="0" baseline="0" noProof="0" dirty="0" smtClean="0">
                <a:ln>
                  <a:noFill/>
                </a:ln>
                <a:solidFill>
                  <a:schemeClr val="tx1"/>
                </a:solidFill>
                <a:effectLst/>
                <a:uLnTx/>
                <a:uFillTx/>
                <a:latin typeface="+mn-lt"/>
                <a:cs typeface="B Nazanin" pitchFamily="2" charset="-78"/>
              </a:rPr>
              <a:t>جهت تنظیم حجم جاری که توسط ونتیلاتور به ریه ها تحویل می گردد از فرمول </a:t>
            </a:r>
            <a:r>
              <a:rPr kumimoji="0" lang="en-US" sz="3000" b="1" i="0" u="none" strike="noStrike" kern="0" cap="none" spc="0" normalizeH="0" baseline="0" noProof="0" dirty="0" smtClean="0">
                <a:ln>
                  <a:noFill/>
                </a:ln>
                <a:solidFill>
                  <a:schemeClr val="tx1"/>
                </a:solidFill>
                <a:effectLst/>
                <a:uLnTx/>
                <a:uFillTx/>
                <a:latin typeface="+mn-lt"/>
                <a:cs typeface="B Nazanin" pitchFamily="2" charset="-78"/>
              </a:rPr>
              <a:t>ml/kg </a:t>
            </a:r>
            <a:r>
              <a:rPr kumimoji="0" lang="ar-SA" sz="3000" b="1" i="0" u="none" strike="noStrike" kern="0" cap="none" spc="0" normalizeH="0" baseline="0" noProof="0" dirty="0" smtClean="0">
                <a:ln>
                  <a:noFill/>
                </a:ln>
                <a:solidFill>
                  <a:schemeClr val="tx1"/>
                </a:solidFill>
                <a:effectLst/>
                <a:uLnTx/>
                <a:uFillTx/>
                <a:latin typeface="+mn-lt"/>
                <a:cs typeface="B Nazanin" pitchFamily="2" charset="-78"/>
              </a:rPr>
              <a:t>15 تا 10 = </a:t>
            </a:r>
            <a:r>
              <a:rPr kumimoji="0" lang="en-US" sz="3000" b="1" i="0" u="none" strike="noStrike" kern="0" cap="none" spc="0" normalizeH="0" baseline="0" noProof="0" dirty="0" smtClean="0">
                <a:ln>
                  <a:noFill/>
                </a:ln>
                <a:solidFill>
                  <a:schemeClr val="tx1"/>
                </a:solidFill>
                <a:effectLst/>
                <a:uLnTx/>
                <a:uFillTx/>
                <a:latin typeface="+mn-lt"/>
                <a:cs typeface="B Nazanin" pitchFamily="2" charset="-78"/>
              </a:rPr>
              <a:t>VT</a:t>
            </a:r>
            <a:r>
              <a:rPr kumimoji="0" lang="ar-SA" sz="3000" b="1" i="0" u="none" strike="noStrike" kern="0" cap="none" spc="0" normalizeH="0" baseline="0" noProof="0" dirty="0" smtClean="0">
                <a:ln>
                  <a:noFill/>
                </a:ln>
                <a:solidFill>
                  <a:schemeClr val="tx1"/>
                </a:solidFill>
                <a:effectLst/>
                <a:uLnTx/>
                <a:uFillTx/>
                <a:latin typeface="+mn-lt"/>
                <a:cs typeface="B Nazanin" pitchFamily="2" charset="-78"/>
              </a:rPr>
              <a:t> برای بالغین و به مقدار </a:t>
            </a:r>
            <a:r>
              <a:rPr kumimoji="0" lang="en-US" sz="3000" b="1" i="0" u="none" strike="noStrike" kern="0" cap="none" spc="0" normalizeH="0" baseline="0" noProof="0" dirty="0" smtClean="0">
                <a:ln>
                  <a:noFill/>
                </a:ln>
                <a:solidFill>
                  <a:schemeClr val="tx1"/>
                </a:solidFill>
                <a:effectLst/>
                <a:uLnTx/>
                <a:uFillTx/>
                <a:latin typeface="+mn-lt"/>
                <a:cs typeface="B Nazanin" pitchFamily="2" charset="-78"/>
              </a:rPr>
              <a:t>ml/kg </a:t>
            </a:r>
            <a:r>
              <a:rPr kumimoji="0" lang="ar-SA" sz="3000" b="1" i="0" u="none" strike="noStrike" kern="0" cap="none" spc="0" normalizeH="0" baseline="0" noProof="0" dirty="0" smtClean="0">
                <a:ln>
                  <a:noFill/>
                </a:ln>
                <a:solidFill>
                  <a:schemeClr val="tx1"/>
                </a:solidFill>
                <a:effectLst/>
                <a:uLnTx/>
                <a:uFillTx/>
                <a:latin typeface="+mn-lt"/>
                <a:cs typeface="B Nazanin" pitchFamily="2" charset="-78"/>
              </a:rPr>
              <a:t>10 تا 6 برای شیرخواران استفاده می شود. حجم بالای 15 میلی لیتر به ازای هر کیلوگرم به دلیل احتمال باروتروما و سایر عوارض جانبی توصیه نمی شود و در صورت نیاز از دم عمیق </a:t>
            </a:r>
            <a:r>
              <a:rPr kumimoji="0" lang="en-US" sz="3000" b="1" i="0" u="none" strike="noStrike" kern="0" cap="none" spc="0" normalizeH="0" baseline="0" noProof="0" dirty="0" smtClean="0">
                <a:ln>
                  <a:noFill/>
                </a:ln>
                <a:solidFill>
                  <a:schemeClr val="tx1"/>
                </a:solidFill>
                <a:effectLst/>
                <a:uLnTx/>
                <a:uFillTx/>
                <a:latin typeface="+mn-lt"/>
                <a:cs typeface="B Nazanin" pitchFamily="2" charset="-78"/>
              </a:rPr>
              <a:t>Sigh</a:t>
            </a:r>
            <a:r>
              <a:rPr kumimoji="0" lang="ar-SA" sz="3000" b="1" i="0" u="none" strike="noStrike" kern="0" cap="none" spc="0" normalizeH="0" baseline="0" noProof="0" dirty="0" smtClean="0">
                <a:ln>
                  <a:noFill/>
                </a:ln>
                <a:solidFill>
                  <a:schemeClr val="tx1"/>
                </a:solidFill>
                <a:effectLst/>
                <a:uLnTx/>
                <a:uFillTx/>
                <a:latin typeface="+mn-lt"/>
                <a:cs typeface="B Nazanin" pitchFamily="2" charset="-78"/>
              </a:rPr>
              <a:t> در بین تهویه معمولی استفاده می گردد. در بیماران </a:t>
            </a:r>
            <a:r>
              <a:rPr kumimoji="0" lang="en-US" sz="3000" b="1" i="0" u="none" strike="noStrike" kern="0" cap="none" spc="0" normalizeH="0" baseline="0" noProof="0" dirty="0" smtClean="0">
                <a:ln>
                  <a:noFill/>
                </a:ln>
                <a:solidFill>
                  <a:schemeClr val="tx1"/>
                </a:solidFill>
                <a:effectLst/>
                <a:uLnTx/>
                <a:uFillTx/>
                <a:latin typeface="+mn-lt"/>
                <a:cs typeface="B Nazanin" pitchFamily="2" charset="-78"/>
              </a:rPr>
              <a:t>COPD</a:t>
            </a:r>
            <a:r>
              <a:rPr kumimoji="0" lang="ar-SA" sz="3000" b="1" i="0" u="none" strike="noStrike" kern="0" cap="none" spc="0" normalizeH="0" baseline="0" noProof="0" dirty="0" smtClean="0">
                <a:ln>
                  <a:noFill/>
                </a:ln>
                <a:solidFill>
                  <a:schemeClr val="tx1"/>
                </a:solidFill>
                <a:effectLst/>
                <a:uLnTx/>
                <a:uFillTx/>
                <a:latin typeface="+mn-lt"/>
                <a:cs typeface="B Nazanin" pitchFamily="2" charset="-78"/>
              </a:rPr>
              <a:t> از حجم های جاری پایین(</a:t>
            </a:r>
            <a:r>
              <a:rPr kumimoji="0" lang="en-US" sz="3000" b="1" i="0" u="none" strike="noStrike" kern="0" cap="none" spc="0" normalizeH="0" baseline="0" noProof="0" dirty="0" smtClean="0">
                <a:ln>
                  <a:noFill/>
                </a:ln>
                <a:solidFill>
                  <a:schemeClr val="tx1"/>
                </a:solidFill>
                <a:effectLst/>
                <a:uLnTx/>
                <a:uFillTx/>
                <a:latin typeface="+mn-lt"/>
                <a:cs typeface="B Nazanin" pitchFamily="2" charset="-78"/>
              </a:rPr>
              <a:t>ml/kg </a:t>
            </a:r>
            <a:r>
              <a:rPr kumimoji="0" lang="ar-SA" sz="3000" b="1" i="0" u="none" strike="noStrike" kern="0" cap="none" spc="0" normalizeH="0" baseline="0" noProof="0" dirty="0" smtClean="0">
                <a:ln>
                  <a:noFill/>
                </a:ln>
                <a:solidFill>
                  <a:schemeClr val="tx1"/>
                </a:solidFill>
                <a:effectLst/>
                <a:uLnTx/>
                <a:uFillTx/>
                <a:latin typeface="+mn-lt"/>
                <a:cs typeface="B Nazanin" pitchFamily="2" charset="-78"/>
              </a:rPr>
              <a:t>10) استفاده می گردد</a:t>
            </a:r>
            <a:r>
              <a:rPr kumimoji="0" lang="ar-SA" sz="3000" b="0" i="0" u="none" strike="noStrike" kern="0" cap="none" spc="0" normalizeH="0" baseline="0" noProof="0" dirty="0" smtClean="0">
                <a:ln>
                  <a:noFill/>
                </a:ln>
                <a:solidFill>
                  <a:schemeClr val="tx1"/>
                </a:solidFill>
                <a:effectLst/>
                <a:uLnTx/>
                <a:uFillTx/>
                <a:latin typeface="+mn-lt"/>
                <a:cs typeface="B Nazanin" pitchFamily="2" charset="-78"/>
              </a:rPr>
              <a:t>.</a:t>
            </a:r>
            <a:endParaRPr kumimoji="0" lang="en-US" sz="3000" b="0" i="0" u="none" strike="noStrike" kern="0" cap="none" spc="0" normalizeH="0" baseline="0" noProof="0" dirty="0">
              <a:ln>
                <a:noFill/>
              </a:ln>
              <a:solidFill>
                <a:schemeClr val="tx1"/>
              </a:solidFill>
              <a:effectLst/>
              <a:uLnTx/>
              <a:uFillTx/>
              <a:latin typeface="+mn-lt"/>
              <a:cs typeface="B Nazanin" pitchFamily="2" charset="-78"/>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txBox="1">
            <a:spLocks/>
          </p:cNvSpPr>
          <p:nvPr/>
        </p:nvSpPr>
        <p:spPr>
          <a:xfrm>
            <a:off x="533400" y="1219200"/>
            <a:ext cx="7543800" cy="5410200"/>
          </a:xfrm>
          <a:prstGeom prst="rect">
            <a:avLst/>
          </a:prstGeom>
        </p:spPr>
        <p:txBody>
          <a:bodyPr>
            <a:noAutofit/>
          </a:bodyPr>
          <a:lstStyle/>
          <a:p>
            <a:pPr marL="342900" marR="0" lvl="0" indent="-342900"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تنظیم درصد اکسیژن دمی </a:t>
            </a:r>
            <a:r>
              <a:rPr kumimoji="0" lang="en-US" sz="2400" b="1" i="0" u="none" strike="noStrike" kern="0" cap="none" spc="0" normalizeH="0" baseline="0" noProof="0" dirty="0" err="1" smtClean="0">
                <a:ln>
                  <a:noFill/>
                </a:ln>
                <a:solidFill>
                  <a:srgbClr val="FF0000"/>
                </a:solidFill>
                <a:effectLst/>
                <a:uLnTx/>
                <a:uFillTx/>
                <a:latin typeface="+mn-lt"/>
                <a:cs typeface="B Nazanin" pitchFamily="2" charset="-78"/>
              </a:rPr>
              <a:t>FiO</a:t>
            </a:r>
            <a:r>
              <a:rPr kumimoji="0" lang="ar-SA" sz="2400" b="1" i="0" u="none" strike="noStrike" kern="0" cap="none" spc="0" normalizeH="0" baseline="0" noProof="0" dirty="0" smtClean="0">
                <a:ln>
                  <a:noFill/>
                </a:ln>
                <a:solidFill>
                  <a:srgbClr val="FF0000"/>
                </a:solidFill>
                <a:effectLst/>
                <a:uLnTx/>
                <a:uFillTx/>
                <a:latin typeface="+mn-lt"/>
                <a:cs typeface="B Nazanin" pitchFamily="2" charset="-78"/>
              </a:rPr>
              <a:t>2 </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
            </a:r>
            <a:b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b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بر روی ونتیلاتور </a:t>
            </a:r>
            <a:r>
              <a:rPr kumimoji="0" lang="en-US" sz="2400" b="1" i="0" u="none" strike="noStrike" kern="0" cap="none" spc="0" normalizeH="0" baseline="0" noProof="0" dirty="0" err="1" smtClean="0">
                <a:ln>
                  <a:noFill/>
                </a:ln>
                <a:solidFill>
                  <a:schemeClr val="tx1"/>
                </a:solidFill>
                <a:effectLst/>
                <a:uLnTx/>
                <a:uFillTx/>
                <a:latin typeface="+mn-lt"/>
                <a:cs typeface="B Nazanin" pitchFamily="2" charset="-78"/>
              </a:rPr>
              <a:t>FiO</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2 بین 21 تا 100 درصد قابل تنظیم است. اساس تنظیم بر پایه </a:t>
            </a:r>
            <a:r>
              <a:rPr kumimoji="0" lang="en-US" sz="2400" b="1" i="0" u="none" strike="noStrike" kern="0" cap="none" spc="0" normalizeH="0" baseline="0" noProof="0" dirty="0" err="1" smtClean="0">
                <a:ln>
                  <a:noFill/>
                </a:ln>
                <a:solidFill>
                  <a:schemeClr val="tx1"/>
                </a:solidFill>
                <a:effectLst/>
                <a:uLnTx/>
                <a:uFillTx/>
                <a:latin typeface="+mn-lt"/>
                <a:cs typeface="B Nazanin" pitchFamily="2" charset="-78"/>
              </a:rPr>
              <a:t>Pao</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2 حاصل از </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ABG</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 است، به نحوی که </a:t>
            </a:r>
            <a:r>
              <a:rPr kumimoji="0" lang="en-US" sz="2400" b="1" i="0" u="none" strike="noStrike" kern="0" cap="none" spc="0" normalizeH="0" baseline="0" noProof="0" dirty="0" err="1" smtClean="0">
                <a:ln>
                  <a:noFill/>
                </a:ln>
                <a:solidFill>
                  <a:schemeClr val="tx1"/>
                </a:solidFill>
                <a:effectLst/>
                <a:uLnTx/>
                <a:uFillTx/>
                <a:latin typeface="+mn-lt"/>
                <a:cs typeface="B Nazanin" pitchFamily="2" charset="-78"/>
              </a:rPr>
              <a:t>Pao</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2 در سطح قابل قبول قرار گیرد (90% </a:t>
            </a:r>
            <a:b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b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تنظیم دم عمیق (</a:t>
            </a:r>
            <a:r>
              <a:rPr kumimoji="0" lang="en-US" sz="2400" b="1" i="0" u="none" strike="noStrike" kern="0" cap="none" spc="0" normalizeH="0" baseline="0" noProof="0" dirty="0" smtClean="0">
                <a:ln>
                  <a:noFill/>
                </a:ln>
                <a:solidFill>
                  <a:srgbClr val="FF0000"/>
                </a:solidFill>
                <a:effectLst/>
                <a:uLnTx/>
                <a:uFillTx/>
                <a:latin typeface="+mn-lt"/>
                <a:cs typeface="B Nazanin" pitchFamily="2" charset="-78"/>
              </a:rPr>
              <a:t>Sigh</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a:t>
            </a:r>
            <a:b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b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دم عمیق بطور طبیعی در افراد حدود 10 بار در ساعت انجام می گیرد و هدف از دم عمیق در ونتیلاتور جلوگیری از انسداد راه هوایی کوچک است که ممکن در صورت ارائه حجم جاری یکنواخت بروز نماید. معمولاً دم عمیق 6 تا 10 بار در ساعت و هر بار 2 تا 3 دم عمیق پی در پی با حجمی معادل 5/1 تا 2 برابر حجم جاری توسط دستگاه داده می شود. در صورتی که حجم جاری بیش از 15 میلی متر به ازای هر کیلو گرم وزن بدن بکار رود یا از </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PEEP</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 استفاده شود نباید دم عمیق مورد استفاده قرار گیرد زیرا احتمال افزایش شدید فشار حداکثر راه هوایی و بروز باروترومای ریه وجود خواهد داشت.</a:t>
            </a:r>
            <a:b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br>
            <a:endParaRPr kumimoji="0" lang="en-US" sz="2400" b="1" i="0" u="none" strike="noStrike" kern="0" cap="none" spc="0" normalizeH="0" baseline="0" noProof="0" dirty="0">
              <a:ln>
                <a:noFill/>
              </a:ln>
              <a:solidFill>
                <a:schemeClr val="tx1"/>
              </a:solidFill>
              <a:effectLst/>
              <a:uLnTx/>
              <a:uFillTx/>
              <a:latin typeface="+mn-lt"/>
              <a:cs typeface="B Nazanin"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lstStyle/>
          <a:p>
            <a:pPr algn="ctr"/>
            <a:r>
              <a:rPr lang="en-US" sz="4400" b="1" dirty="0" smtClean="0"/>
              <a:t>Mechanical Ventilation </a:t>
            </a:r>
            <a:endParaRPr lang="en-US" sz="4400" b="1" dirty="0"/>
          </a:p>
        </p:txBody>
      </p:sp>
      <p:pic>
        <p:nvPicPr>
          <p:cNvPr id="6" name="Picture 2" descr="http://irannurse.ir/wp-content/uploads/2013/07/GetThumbnail.aspx_.jpeg"/>
          <p:cNvPicPr>
            <a:picLocks noChangeAspect="1" noChangeArrowheads="1"/>
          </p:cNvPicPr>
          <p:nvPr/>
        </p:nvPicPr>
        <p:blipFill>
          <a:blip r:embed="rId2" cstate="print"/>
          <a:srcRect/>
          <a:stretch>
            <a:fillRect/>
          </a:stretch>
        </p:blipFill>
        <p:spPr bwMode="auto">
          <a:xfrm>
            <a:off x="1905000" y="1371600"/>
            <a:ext cx="4648201" cy="5105400"/>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txBox="1">
            <a:spLocks/>
          </p:cNvSpPr>
          <p:nvPr/>
        </p:nvSpPr>
        <p:spPr>
          <a:xfrm>
            <a:off x="228600" y="1447800"/>
            <a:ext cx="8077200" cy="4525963"/>
          </a:xfrm>
          <a:prstGeom prst="rect">
            <a:avLst/>
          </a:prstGeom>
        </p:spPr>
        <p:txBody>
          <a:bodyPr/>
          <a:lstStyle/>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3000" b="1" i="0" u="none" strike="noStrike" kern="0" cap="none" spc="0" normalizeH="0" baseline="0" noProof="0" dirty="0" smtClean="0">
                <a:ln>
                  <a:noFill/>
                </a:ln>
                <a:solidFill>
                  <a:schemeClr val="tx1"/>
                </a:solidFill>
                <a:effectLst/>
                <a:uLnTx/>
                <a:uFillTx/>
                <a:latin typeface="+mn-lt"/>
                <a:cs typeface="B Nazanin" pitchFamily="2" charset="-78"/>
              </a:rPr>
              <a:t>تنظیم حساسیت </a:t>
            </a:r>
            <a:r>
              <a:rPr kumimoji="0" lang="en-US" sz="3000" b="1" i="0" u="none" strike="noStrike" kern="0" cap="none" spc="0" normalizeH="0" baseline="0" noProof="0" dirty="0" smtClean="0">
                <a:ln>
                  <a:noFill/>
                </a:ln>
                <a:solidFill>
                  <a:srgbClr val="FF0000"/>
                </a:solidFill>
                <a:effectLst/>
                <a:uLnTx/>
                <a:uFillTx/>
                <a:latin typeface="+mn-lt"/>
                <a:cs typeface="B Nazanin" pitchFamily="2" charset="-78"/>
              </a:rPr>
              <a:t>Sensitivity</a:t>
            </a:r>
            <a:r>
              <a:rPr kumimoji="0" lang="ar-SA" sz="3000" b="1" i="0" u="none" strike="noStrike" kern="0" cap="none" spc="0" normalizeH="0" baseline="0" noProof="0" dirty="0" smtClean="0">
                <a:ln>
                  <a:noFill/>
                </a:ln>
                <a:solidFill>
                  <a:srgbClr val="FF0000"/>
                </a:solidFill>
                <a:effectLst/>
                <a:uLnTx/>
                <a:uFillTx/>
                <a:latin typeface="+mn-lt"/>
                <a:cs typeface="B Nazanin" pitchFamily="2" charset="-78"/>
              </a:rPr>
              <a:t> یا</a:t>
            </a:r>
            <a:r>
              <a:rPr kumimoji="0" lang="ar-SA" sz="3000" b="0" i="0" u="none" strike="noStrike" kern="0" cap="none" spc="0" normalizeH="0" baseline="0" noProof="0" dirty="0" smtClean="0">
                <a:ln>
                  <a:noFill/>
                </a:ln>
                <a:solidFill>
                  <a:srgbClr val="FF0000"/>
                </a:solidFill>
                <a:effectLst/>
                <a:uLnTx/>
                <a:uFillTx/>
                <a:latin typeface="+mn-lt"/>
                <a:cs typeface="B Nazanin" pitchFamily="2" charset="-78"/>
              </a:rPr>
              <a:t> </a:t>
            </a:r>
            <a:r>
              <a:rPr kumimoji="0" lang="en-US" sz="3000" b="1" i="0" u="none" strike="noStrike" kern="0" cap="none" spc="0" normalizeH="0" baseline="0" noProof="0" dirty="0" smtClean="0">
                <a:ln>
                  <a:noFill/>
                </a:ln>
                <a:solidFill>
                  <a:srgbClr val="FF0000"/>
                </a:solidFill>
                <a:effectLst/>
                <a:uLnTx/>
                <a:uFillTx/>
                <a:latin typeface="+mn-lt"/>
                <a:cs typeface="B Nazanin" pitchFamily="2" charset="-78"/>
              </a:rPr>
              <a:t>Trigger</a:t>
            </a:r>
            <a:r>
              <a:rPr kumimoji="0" lang="ar-SA" sz="3000" b="1" i="0" u="none" strike="noStrike" kern="0" cap="none" spc="0" normalizeH="0" baseline="0" noProof="0" dirty="0" smtClean="0">
                <a:ln>
                  <a:noFill/>
                </a:ln>
                <a:solidFill>
                  <a:srgbClr val="FF0000"/>
                </a:solidFill>
                <a:effectLst/>
                <a:uLnTx/>
                <a:uFillTx/>
                <a:latin typeface="+mn-lt"/>
                <a:cs typeface="B Nazanin" pitchFamily="2" charset="-78"/>
              </a:rPr>
              <a:t> </a:t>
            </a:r>
            <a:r>
              <a:rPr kumimoji="0" lang="ar-SA" sz="3000" b="1" i="0" u="none" strike="noStrike" kern="0" cap="none" spc="0" normalizeH="0" baseline="0" noProof="0" dirty="0" smtClean="0">
                <a:ln>
                  <a:noFill/>
                </a:ln>
                <a:solidFill>
                  <a:schemeClr val="tx1"/>
                </a:solidFill>
                <a:effectLst/>
                <a:uLnTx/>
                <a:uFillTx/>
                <a:latin typeface="+mn-lt"/>
                <a:cs typeface="B Nazanin" pitchFamily="2" charset="-78"/>
              </a:rPr>
              <a:t/>
            </a:r>
            <a:br>
              <a:rPr kumimoji="0" lang="ar-SA" sz="3000" b="1" i="0" u="none" strike="noStrike" kern="0" cap="none" spc="0" normalizeH="0" baseline="0" noProof="0" dirty="0" smtClean="0">
                <a:ln>
                  <a:noFill/>
                </a:ln>
                <a:solidFill>
                  <a:schemeClr val="tx1"/>
                </a:solidFill>
                <a:effectLst/>
                <a:uLnTx/>
                <a:uFillTx/>
                <a:latin typeface="+mn-lt"/>
                <a:cs typeface="B Nazanin" pitchFamily="2" charset="-78"/>
              </a:rPr>
            </a:br>
            <a:r>
              <a:rPr kumimoji="0" lang="ar-SA" sz="3000" b="1" i="0" u="none" strike="noStrike" kern="0" cap="none" spc="0" normalizeH="0" baseline="0" noProof="0" dirty="0" smtClean="0">
                <a:ln>
                  <a:noFill/>
                </a:ln>
                <a:solidFill>
                  <a:schemeClr val="tx1"/>
                </a:solidFill>
                <a:effectLst/>
                <a:uLnTx/>
                <a:uFillTx/>
                <a:latin typeface="+mn-lt"/>
                <a:cs typeface="B Nazanin" pitchFamily="2" charset="-78"/>
              </a:rPr>
              <a:t>در تنفس های اجباری نياز به ارائه جريان دمي تنها بر اساس فاصله زماني تنظيم شده بر روي دستگاه است. اما در صورت از سر گيري تنفس بيمار، زماني ونتيلاتور شروع به ارائه جريان مي كند كه يك افت فشار در مدار دستگاه احساس شود بنابراين تنظيم حساسيت نمايانگر مقدار افت فشار در زير خط پايه (انتهاي بازدم) است كه بيمار بايستس در مدار ونتيلاتور ايجاد كند (</a:t>
            </a:r>
            <a:r>
              <a:rPr kumimoji="0" lang="en-US" sz="3000" b="1" i="0" u="none" strike="noStrike" kern="0" cap="none" spc="0" normalizeH="0" baseline="0" noProof="0" dirty="0" smtClean="0">
                <a:ln>
                  <a:noFill/>
                </a:ln>
                <a:solidFill>
                  <a:schemeClr val="tx1"/>
                </a:solidFill>
                <a:effectLst/>
                <a:uLnTx/>
                <a:uFillTx/>
                <a:latin typeface="+mn-lt"/>
                <a:cs typeface="B Nazanin" pitchFamily="2" charset="-78"/>
              </a:rPr>
              <a:t>Triggering effort</a:t>
            </a:r>
            <a:r>
              <a:rPr kumimoji="0" lang="ar-SA" sz="3000" b="1" i="0" u="none" strike="noStrike" kern="0" cap="none" spc="0" normalizeH="0" baseline="0" noProof="0" dirty="0" smtClean="0">
                <a:ln>
                  <a:noFill/>
                </a:ln>
                <a:solidFill>
                  <a:schemeClr val="tx1"/>
                </a:solidFill>
                <a:effectLst/>
                <a:uLnTx/>
                <a:uFillTx/>
                <a:latin typeface="+mn-lt"/>
                <a:cs typeface="B Nazanin" pitchFamily="2" charset="-78"/>
              </a:rPr>
              <a:t>) تا موجب تحريك دستگاه جهت ارائه حجم جاري تنظيمي بر روي آن شود</a:t>
            </a:r>
            <a:endParaRPr kumimoji="0" lang="en-US" sz="3000" b="1" i="0" u="none" strike="noStrike" kern="0" cap="none" spc="0" normalizeH="0" baseline="0" noProof="0" dirty="0">
              <a:ln>
                <a:noFill/>
              </a:ln>
              <a:solidFill>
                <a:schemeClr val="tx1"/>
              </a:solidFill>
              <a:effectLst/>
              <a:uLnTx/>
              <a:uFillTx/>
              <a:latin typeface="+mn-lt"/>
              <a:cs typeface="B Nazanin" pitchFamily="2" charset="-78"/>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9603"/>
            <a:ext cx="7010399" cy="830997"/>
          </a:xfrm>
          <a:prstGeom prst="rect">
            <a:avLst/>
          </a:prstGeom>
        </p:spPr>
        <p:txBody>
          <a:bodyPr wrap="square">
            <a:spAutoFit/>
          </a:bodyPr>
          <a:lstStyle/>
          <a:p>
            <a:pPr algn="ctr" rtl="1"/>
            <a:r>
              <a:rPr lang="fa-IR" sz="4800" b="1" dirty="0" smtClean="0">
                <a:solidFill>
                  <a:schemeClr val="accent5">
                    <a:lumMod val="75000"/>
                  </a:schemeClr>
                </a:solidFill>
                <a:cs typeface="B Kamran" pitchFamily="2" charset="-78"/>
              </a:rPr>
              <a:t>آلارمهای ونتیلاتور </a:t>
            </a:r>
            <a:endParaRPr lang="en-US" sz="4800" b="1" dirty="0" smtClean="0">
              <a:solidFill>
                <a:schemeClr val="accent5">
                  <a:lumMod val="75000"/>
                </a:schemeClr>
              </a:solidFill>
              <a:cs typeface="B Kamran" pitchFamily="2" charset="-78"/>
            </a:endParaRPr>
          </a:p>
        </p:txBody>
      </p:sp>
      <p:sp>
        <p:nvSpPr>
          <p:cNvPr id="3" name="Content Placeholder 1"/>
          <p:cNvSpPr txBox="1">
            <a:spLocks/>
          </p:cNvSpPr>
          <p:nvPr/>
        </p:nvSpPr>
        <p:spPr>
          <a:xfrm>
            <a:off x="304800" y="1066800"/>
            <a:ext cx="8229600" cy="5550091"/>
          </a:xfrm>
          <a:prstGeom prst="rect">
            <a:avLst/>
          </a:prstGeom>
        </p:spPr>
        <p:txBody>
          <a:bodyPr>
            <a:normAutofit fontScale="85000" lnSpcReduction="10000"/>
          </a:bodyPr>
          <a:lstStyle/>
          <a:p>
            <a:pPr marL="342900" marR="0" lvl="0" indent="-342900" defTabSz="914400" rtl="1" eaLnBrk="1" fontAlgn="base" latinLnBrk="0" hangingPunct="1">
              <a:lnSpc>
                <a:spcPct val="100000"/>
              </a:lnSpc>
              <a:spcBef>
                <a:spcPct val="20000"/>
              </a:spcBef>
              <a:spcAft>
                <a:spcPct val="0"/>
              </a:spcAft>
              <a:buClr>
                <a:schemeClr val="tx1"/>
              </a:buClr>
              <a:buSzTx/>
              <a:buFontTx/>
              <a:buChar char="•"/>
              <a:tabLst/>
              <a:defRPr/>
            </a:pPr>
            <a:endParaRPr kumimoji="0" lang="en-US" sz="20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ctr" defTabSz="914400" rtl="1" eaLnBrk="1" fontAlgn="base" latinLnBrk="0" hangingPunct="1">
              <a:lnSpc>
                <a:spcPct val="100000"/>
              </a:lnSpc>
              <a:spcBef>
                <a:spcPct val="20000"/>
              </a:spcBef>
              <a:spcAft>
                <a:spcPct val="0"/>
              </a:spcAft>
              <a:buClr>
                <a:schemeClr val="tx1"/>
              </a:buClr>
              <a:buSzTx/>
              <a:buFontTx/>
              <a:buChar char="•"/>
              <a:tabLst/>
              <a:defRPr/>
            </a:pPr>
            <a:r>
              <a:rPr kumimoji="0" lang="en-US" sz="2800" b="1" i="0" u="none" strike="noStrike" kern="0" cap="none" spc="0" normalizeH="0" baseline="0" noProof="0" dirty="0" smtClean="0">
                <a:ln>
                  <a:noFill/>
                </a:ln>
                <a:solidFill>
                  <a:srgbClr val="FF0000"/>
                </a:solidFill>
                <a:effectLst/>
                <a:uLnTx/>
                <a:uFillTx/>
                <a:latin typeface="+mn-lt"/>
                <a:cs typeface="B Nazanin" pitchFamily="2" charset="-78"/>
              </a:rPr>
              <a:t>Air way Pressure High       </a:t>
            </a:r>
            <a:r>
              <a:rPr kumimoji="0" lang="en-US" sz="2800" b="1" i="0" u="none" strike="noStrike" kern="0" cap="none" spc="0" normalizeH="0" baseline="0" noProof="0" dirty="0" err="1" smtClean="0">
                <a:ln>
                  <a:noFill/>
                </a:ln>
                <a:solidFill>
                  <a:srgbClr val="FF0000"/>
                </a:solidFill>
                <a:effectLst/>
                <a:uLnTx/>
                <a:uFillTx/>
                <a:latin typeface="+mn-lt"/>
                <a:cs typeface="B Nazanin" pitchFamily="2" charset="-78"/>
              </a:rPr>
              <a:t>HIGH</a:t>
            </a:r>
            <a:r>
              <a:rPr kumimoji="0" lang="en-US" sz="2800" b="1" i="0" u="none" strike="noStrike" kern="0" cap="none" spc="0" normalizeH="0" baseline="0" noProof="0" dirty="0" smtClean="0">
                <a:ln>
                  <a:noFill/>
                </a:ln>
                <a:solidFill>
                  <a:srgbClr val="FF0000"/>
                </a:solidFill>
                <a:effectLst/>
                <a:uLnTx/>
                <a:uFillTx/>
                <a:latin typeface="+mn-lt"/>
                <a:cs typeface="B Nazanin" pitchFamily="2" charset="-78"/>
              </a:rPr>
              <a:t> PRESSURE</a:t>
            </a:r>
          </a:p>
          <a:p>
            <a:pPr marL="342900" marR="0" lvl="0" indent="-342900" defTabSz="914400" rtl="1" eaLnBrk="1" fontAlgn="base" latinLnBrk="0" hangingPunct="1">
              <a:lnSpc>
                <a:spcPct val="100000"/>
              </a:lnSpc>
              <a:spcBef>
                <a:spcPct val="20000"/>
              </a:spcBef>
              <a:spcAft>
                <a:spcPct val="0"/>
              </a:spcAft>
              <a:buClr>
                <a:schemeClr val="tx1"/>
              </a:buClr>
              <a:buSzTx/>
              <a:tabLst/>
              <a:defRPr/>
            </a:pPr>
            <a:endParaRPr kumimoji="0" lang="fa-IR"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1 – افزایش مقاومت در برابر جریان گاز مثل: خمیدگی یا وجود آب در لوله ها ، گاز گرفتن لوله تراشه توسط بیمار، وجود ترشحات در راه هوایى، ورود لوله تراشه به داخل یك تراشه و برو نكواسپاسم </a:t>
            </a:r>
            <a:endParaRPr kumimoji="0" lang="ar-SA"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2 – كاهش در كمپلیانس ریوى مثل: آتلكتازى ،پنومونى، </a:t>
            </a:r>
            <a:r>
              <a:rPr kumimoji="0" lang="en-US" sz="3200" b="1" i="0" u="none" strike="noStrike" kern="0" cap="none" spc="0" normalizeH="0" baseline="0" noProof="0" dirty="0" smtClean="0">
                <a:ln>
                  <a:noFill/>
                </a:ln>
                <a:solidFill>
                  <a:schemeClr val="tx1"/>
                </a:solidFill>
                <a:effectLst/>
                <a:uLnTx/>
                <a:uFillTx/>
                <a:latin typeface="+mn-lt"/>
                <a:cs typeface="B Nazanin" pitchFamily="2" charset="-78"/>
              </a:rPr>
              <a:t>ARDS، </a:t>
            </a: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ادم ریه، فیبروز ریه، پنوموتراكس و هموتراكس</a:t>
            </a:r>
            <a:endParaRPr kumimoji="0" lang="ar-SA"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3 – در هنگام دم عمیق</a:t>
            </a:r>
            <a:endParaRPr kumimoji="0" lang="ar-SA"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4 – در هنگام سرفه كردن ، اغ زدن یا كوشش برای صحبت كردن </a:t>
            </a:r>
            <a:endParaRPr kumimoji="0" lang="ar-SA"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5 – جنگیدن بیمار با ونتیلاتور</a:t>
            </a:r>
            <a:r>
              <a:rPr kumimoji="0" lang="en-US" sz="3200" b="1" i="0" u="none" strike="noStrike" kern="0" cap="none" spc="0" normalizeH="0" baseline="0" noProof="0" dirty="0" smtClean="0">
                <a:ln>
                  <a:noFill/>
                </a:ln>
                <a:solidFill>
                  <a:schemeClr val="tx1"/>
                </a:solidFill>
                <a:effectLst/>
                <a:uLnTx/>
                <a:uFillTx/>
                <a:latin typeface="+mn-lt"/>
                <a:cs typeface="B Nazanin" pitchFamily="2" charset="-78"/>
              </a:rPr>
              <a:t>Fighting)</a:t>
            </a:r>
            <a:r>
              <a:rPr kumimoji="0" lang="fa-IR" sz="3200" b="1" i="0" u="none" strike="noStrike" kern="0" cap="none" spc="0" normalizeH="0" baseline="0" noProof="0" smtClean="0">
                <a:ln>
                  <a:noFill/>
                </a:ln>
                <a:solidFill>
                  <a:schemeClr val="tx1"/>
                </a:solidFill>
                <a:effectLst/>
                <a:uLnTx/>
                <a:uFillTx/>
                <a:latin typeface="+mn-lt"/>
                <a:cs typeface="B Nazanin" pitchFamily="2" charset="-78"/>
              </a:rPr>
              <a:t>)</a:t>
            </a:r>
            <a:r>
              <a:rPr kumimoji="0" lang="en-US" sz="3200" b="0" i="0" u="none" strike="noStrike" kern="0" cap="none" spc="0" normalizeH="0" baseline="0" noProof="0" dirty="0" smtClean="0">
                <a:ln>
                  <a:noFill/>
                </a:ln>
                <a:solidFill>
                  <a:schemeClr val="tx1"/>
                </a:solidFill>
                <a:effectLst/>
                <a:uLnTx/>
                <a:uFillTx/>
                <a:latin typeface="+mn-lt"/>
                <a:cs typeface="B Nazanin" pitchFamily="2" charset="-78"/>
              </a:rPr>
              <a:t/>
            </a:r>
            <a:br>
              <a:rPr kumimoji="0" lang="en-US" sz="3200" b="0" i="0" u="none" strike="noStrike" kern="0" cap="none" spc="0" normalizeH="0" baseline="0" noProof="0" dirty="0" smtClean="0">
                <a:ln>
                  <a:noFill/>
                </a:ln>
                <a:solidFill>
                  <a:schemeClr val="tx1"/>
                </a:solidFill>
                <a:effectLst/>
                <a:uLnTx/>
                <a:uFillTx/>
                <a:latin typeface="+mn-lt"/>
                <a:cs typeface="B Nazanin" pitchFamily="2" charset="-78"/>
              </a:rPr>
            </a:br>
            <a:endParaRPr kumimoji="0" lang="fa-IR" sz="3200" b="0" i="0" u="none" strike="noStrike" kern="0" cap="none" spc="0" normalizeH="0" baseline="0" noProof="0" dirty="0">
              <a:ln>
                <a:noFill/>
              </a:ln>
              <a:solidFill>
                <a:schemeClr val="tx1"/>
              </a:solidFill>
              <a:effectLst/>
              <a:uLnTx/>
              <a:uFillTx/>
              <a:latin typeface="+mn-lt"/>
              <a:cs typeface="B Nazanin" pitchFamily="2" charset="-7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txBox="1">
            <a:spLocks/>
          </p:cNvSpPr>
          <p:nvPr/>
        </p:nvSpPr>
        <p:spPr>
          <a:xfrm>
            <a:off x="533400" y="1447800"/>
            <a:ext cx="7924800" cy="4525963"/>
          </a:xfrm>
          <a:prstGeom prst="rect">
            <a:avLst/>
          </a:prstGeom>
        </p:spPr>
        <p:txBody>
          <a:bodyPr>
            <a:normAutofit/>
          </a:bodyPr>
          <a:lstStyle/>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2000" b="1" i="0" u="none" strike="noStrike" kern="0" cap="none" spc="0" normalizeH="0" baseline="0" noProof="0" dirty="0" smtClean="0">
                <a:ln>
                  <a:noFill/>
                </a:ln>
                <a:solidFill>
                  <a:schemeClr val="tx1"/>
                </a:solidFill>
                <a:effectLst/>
                <a:uLnTx/>
                <a:uFillTx/>
                <a:latin typeface="+mn-lt"/>
                <a:cs typeface="B Nazanin" pitchFamily="2" charset="-78"/>
              </a:rPr>
              <a:t> قطع ارتباط بیمار از ونتیلاتوریا وجود نشت از سیستم</a:t>
            </a:r>
            <a:r>
              <a:rPr kumimoji="0" lang="en-US" sz="2400" b="1" i="0" u="none" strike="noStrike" kern="0" cap="none" spc="0" normalizeH="0" baseline="0" noProof="0" dirty="0" smtClean="0">
                <a:ln>
                  <a:noFill/>
                </a:ln>
                <a:solidFill>
                  <a:srgbClr val="FF0000"/>
                </a:solidFill>
                <a:effectLst/>
                <a:uLnTx/>
                <a:uFillTx/>
                <a:latin typeface="+mn-lt"/>
                <a:cs typeface="B Nazanin" pitchFamily="2" charset="-78"/>
              </a:rPr>
              <a:t>Air Way Pressure   </a:t>
            </a:r>
          </a:p>
          <a:p>
            <a:pPr marL="342900" marR="0" lvl="0" indent="-342900" algn="r" defTabSz="914400" rtl="1" eaLnBrk="1" fontAlgn="base" latinLnBrk="0" hangingPunct="1">
              <a:lnSpc>
                <a:spcPct val="100000"/>
              </a:lnSpc>
              <a:spcBef>
                <a:spcPct val="20000"/>
              </a:spcBef>
              <a:spcAft>
                <a:spcPct val="0"/>
              </a:spcAft>
              <a:buClr>
                <a:schemeClr val="tx1"/>
              </a:buClr>
              <a:buSzTx/>
              <a:tabLst/>
              <a:defRPr/>
            </a:pPr>
            <a:r>
              <a:rPr kumimoji="0" lang="en-US" sz="2400" b="1" i="0" u="none" strike="noStrike" kern="0" cap="none" spc="0" normalizeH="0" baseline="0" noProof="0" dirty="0" smtClean="0">
                <a:ln>
                  <a:noFill/>
                </a:ln>
                <a:solidFill>
                  <a:srgbClr val="FF0000"/>
                </a:solidFill>
                <a:effectLst/>
                <a:uLnTx/>
                <a:uFillTx/>
                <a:latin typeface="+mn-lt"/>
                <a:cs typeface="B Nazanin" pitchFamily="2" charset="-78"/>
              </a:rPr>
              <a:t>Low </a:t>
            </a: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تمام شدن منبع اكسیژن یا افت فشار اكسیژن</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2400" b="1" i="0" u="none" strike="noStrike" kern="0" cap="none" spc="0" normalizeH="0" baseline="0" noProof="0" dirty="0" smtClean="0">
                <a:ln>
                  <a:noFill/>
                </a:ln>
                <a:solidFill>
                  <a:srgbClr val="FF0000"/>
                </a:solidFill>
                <a:effectLst/>
                <a:uLnTx/>
                <a:uFillTx/>
                <a:latin typeface="+mn-lt"/>
                <a:cs typeface="B Nazanin" pitchFamily="2" charset="-78"/>
              </a:rPr>
              <a:t>O2 Supply Down                                    </a:t>
            </a:r>
            <a:endParaRPr kumimoji="0" lang="ar-SA" sz="2400" b="0" i="0" u="none" strike="noStrike" kern="0" cap="none" spc="0" normalizeH="0" baseline="0" noProof="0" dirty="0" smtClean="0">
              <a:ln>
                <a:noFill/>
              </a:ln>
              <a:solidFill>
                <a:srgbClr val="FF0000"/>
              </a:solidFill>
              <a:effectLst/>
              <a:uLnTx/>
              <a:uFillTx/>
              <a:latin typeface="+mn-lt"/>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افت فشار هوای فشرده</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2400" b="1" i="0" u="none" strike="noStrike" kern="0" cap="none" spc="0" normalizeH="0" baseline="0" noProof="0" dirty="0" smtClean="0">
                <a:ln>
                  <a:noFill/>
                </a:ln>
                <a:solidFill>
                  <a:srgbClr val="FF0000"/>
                </a:solidFill>
                <a:effectLst/>
                <a:uLnTx/>
                <a:uFillTx/>
                <a:latin typeface="+mn-lt"/>
                <a:cs typeface="B Nazanin" pitchFamily="2" charset="-78"/>
              </a:rPr>
              <a:t>Air Supply Down                                                                              </a:t>
            </a:r>
            <a:r>
              <a:rPr kumimoji="0" lang="ar-SA" sz="2400" b="1" i="0" u="none" strike="noStrike" kern="0" cap="none" spc="0" normalizeH="0" baseline="0" noProof="0" dirty="0" smtClean="0">
                <a:ln>
                  <a:noFill/>
                </a:ln>
                <a:solidFill>
                  <a:srgbClr val="FF0000"/>
                </a:solidFill>
                <a:effectLst/>
                <a:uLnTx/>
                <a:uFillTx/>
                <a:latin typeface="+mn-lt"/>
                <a:cs typeface="B Nazanin" pitchFamily="2" charset="-78"/>
              </a:rPr>
              <a:t> </a:t>
            </a:r>
            <a:endParaRPr kumimoji="0" lang="ar-SA" sz="2400" b="0" i="0" u="none" strike="noStrike" kern="0" cap="none" spc="0" normalizeH="0" baseline="0" noProof="0" dirty="0" smtClean="0">
              <a:ln>
                <a:noFill/>
              </a:ln>
              <a:solidFill>
                <a:srgbClr val="FF0000"/>
              </a:solidFill>
              <a:effectLst/>
              <a:uLnTx/>
              <a:uFillTx/>
              <a:latin typeface="+mn-lt"/>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 آپنه یا كاهش تعداد تنفس كمتر از 6 تنفس در دقیقه</a:t>
            </a:r>
            <a:r>
              <a:rPr kumimoji="0" lang="en-US" sz="2400" b="1" i="0" u="none" strike="noStrike" kern="0" cap="none" spc="0" normalizeH="0" baseline="0" noProof="0" dirty="0" smtClean="0">
                <a:ln>
                  <a:noFill/>
                </a:ln>
                <a:solidFill>
                  <a:srgbClr val="FF0000"/>
                </a:solidFill>
                <a:effectLst/>
                <a:uLnTx/>
                <a:uFillTx/>
                <a:latin typeface="+mn-lt"/>
                <a:cs typeface="B Nazanin" pitchFamily="2" charset="-78"/>
              </a:rPr>
              <a:t> Apnea                                             </a:t>
            </a:r>
            <a:endParaRPr kumimoji="0" lang="ar-SA" sz="2400" b="0" i="0" u="none" strike="noStrike" kern="0" cap="none" spc="0" normalizeH="0" baseline="0" noProof="0" dirty="0" smtClean="0">
              <a:ln>
                <a:noFill/>
              </a:ln>
              <a:solidFill>
                <a:srgbClr val="FF0000"/>
              </a:solidFill>
              <a:effectLst/>
              <a:uLnTx/>
              <a:uFillTx/>
              <a:latin typeface="+mn-lt"/>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تعداد تنفس كل بیشتر از محدوده آلارم است</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2400" b="1" i="0" u="none" strike="noStrike" kern="0" cap="none" spc="0" normalizeH="0" baseline="0" noProof="0" dirty="0" smtClean="0">
                <a:ln>
                  <a:noFill/>
                </a:ln>
                <a:solidFill>
                  <a:srgbClr val="FF0000"/>
                </a:solidFill>
                <a:effectLst/>
                <a:uLnTx/>
                <a:uFillTx/>
                <a:latin typeface="+mn-lt"/>
                <a:cs typeface="B Nazanin" pitchFamily="2" charset="-78"/>
              </a:rPr>
              <a:t>High Frequency  </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                                                      </a:t>
            </a: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endParaRPr kumimoji="0" lang="en-US" sz="2000" b="0" i="0" u="none" strike="noStrike" kern="0" cap="none" spc="0" normalizeH="0" baseline="0" noProof="0" dirty="0">
              <a:ln>
                <a:noFill/>
              </a:ln>
              <a:solidFill>
                <a:schemeClr val="tx1"/>
              </a:solidFill>
              <a:effectLst/>
              <a:uLnTx/>
              <a:uFillTx/>
              <a:latin typeface="+mn-lt"/>
              <a:cs typeface="B Nazanin" pitchFamily="2" charset="-78"/>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r"/>
            <a:r>
              <a:rPr lang="fa-IR" sz="4000" dirty="0" smtClean="0">
                <a:latin typeface="IranNastaliq" pitchFamily="18" charset="0"/>
                <a:cs typeface="IranNastaliq" pitchFamily="18" charset="0"/>
              </a:rPr>
              <a:t>باتشکر</a:t>
            </a:r>
            <a:endParaRPr lang="fa-IR" sz="4000" dirty="0">
              <a:latin typeface="IranNastaliq" pitchFamily="18" charset="0"/>
              <a:cs typeface="IranNastaliq" pitchFamily="18" charset="0"/>
            </a:endParaRPr>
          </a:p>
        </p:txBody>
      </p:sp>
      <p:sp>
        <p:nvSpPr>
          <p:cNvPr id="3" name="Subtitle 2"/>
          <p:cNvSpPr>
            <a:spLocks noGrp="1"/>
          </p:cNvSpPr>
          <p:nvPr>
            <p:ph type="subTitle" idx="1"/>
          </p:nvPr>
        </p:nvSpPr>
        <p:spPr>
          <a:xfrm>
            <a:off x="3276600" y="5410200"/>
            <a:ext cx="4419600" cy="457200"/>
          </a:xfrm>
        </p:spPr>
        <p:txBody>
          <a:bodyPr/>
          <a:lstStyle/>
          <a:p>
            <a:r>
              <a:rPr lang="fa-IR" sz="4400" dirty="0" smtClean="0">
                <a:cs typeface="B Kamran" pitchFamily="2" charset="-78"/>
              </a:rPr>
              <a:t>زهره سلیمانی</a:t>
            </a:r>
            <a:endParaRPr lang="fa-IR" sz="4400" dirty="0">
              <a:cs typeface="B Kamran" pitchFamily="2"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6858000" cy="838200"/>
          </a:xfrm>
        </p:spPr>
        <p:txBody>
          <a:bodyPr/>
          <a:lstStyle/>
          <a:p>
            <a:pPr algn="r"/>
            <a:r>
              <a:rPr lang="ar-SA" sz="5400" dirty="0" smtClean="0">
                <a:latin typeface="IranNastaliq" pitchFamily="18" charset="0"/>
                <a:cs typeface="B Kamran" pitchFamily="2" charset="-78"/>
              </a:rPr>
              <a:t>نحوه تهویه</a:t>
            </a:r>
            <a:r>
              <a:rPr lang="fa-IR" sz="5400" dirty="0" smtClean="0">
                <a:latin typeface="IranNastaliq" pitchFamily="18" charset="0"/>
                <a:cs typeface="B Kamran" pitchFamily="2" charset="-78"/>
              </a:rPr>
              <a:t>...</a:t>
            </a:r>
            <a:endParaRPr lang="fa-IR" sz="5400" dirty="0">
              <a:latin typeface="IranNastaliq" pitchFamily="18" charset="0"/>
              <a:cs typeface="B Kamran" pitchFamily="2" charset="-78"/>
            </a:endParaRPr>
          </a:p>
        </p:txBody>
      </p:sp>
      <p:sp>
        <p:nvSpPr>
          <p:cNvPr id="7" name="Content Placeholder 2"/>
          <p:cNvSpPr txBox="1">
            <a:spLocks/>
          </p:cNvSpPr>
          <p:nvPr/>
        </p:nvSpPr>
        <p:spPr>
          <a:xfrm>
            <a:off x="304800" y="1447800"/>
            <a:ext cx="7239000" cy="5029200"/>
          </a:xfrm>
          <a:prstGeom prst="rect">
            <a:avLst/>
          </a:prstGeom>
        </p:spPr>
        <p:txBody>
          <a:bodyPr>
            <a:noAutofit/>
          </a:bodyPr>
          <a:lstStyle/>
          <a:p>
            <a:pPr marL="342900" marR="0" lvl="0" indent="-342900" algn="just" defTabSz="914400" rtl="1" eaLnBrk="1" fontAlgn="base" latinLnBrk="0" hangingPunct="1">
              <a:spcBef>
                <a:spcPct val="20000"/>
              </a:spcBef>
              <a:spcAft>
                <a:spcPct val="0"/>
              </a:spcAft>
              <a:buClr>
                <a:schemeClr val="tx1"/>
              </a:buClr>
              <a:buSzTx/>
              <a:buFontTx/>
              <a:buChar char="•"/>
              <a:tabLst/>
              <a:defRPr/>
            </a:pPr>
            <a:r>
              <a:rPr kumimoji="0" lang="ar-SA" sz="2800" b="1" i="0" u="none" strike="noStrike" kern="0" cap="none" spc="0" normalizeH="0" baseline="0" noProof="0" dirty="0" smtClean="0">
                <a:ln>
                  <a:noFill/>
                </a:ln>
                <a:solidFill>
                  <a:schemeClr val="tx1"/>
                </a:solidFill>
                <a:effectLst/>
                <a:uLnTx/>
                <a:uFillTx/>
                <a:latin typeface="2  Nazanin"/>
                <a:cs typeface="B Nazanin" pitchFamily="2" charset="-78"/>
              </a:rPr>
              <a:t>1-کنترله یا اجباری (</a:t>
            </a:r>
            <a:r>
              <a:rPr kumimoji="0" lang="en-US" sz="2800" b="1" i="0" u="none" strike="noStrike" kern="0" cap="none" spc="0" normalizeH="0" baseline="0" noProof="0" dirty="0" smtClean="0">
                <a:ln>
                  <a:noFill/>
                </a:ln>
                <a:solidFill>
                  <a:srgbClr val="FF0000"/>
                </a:solidFill>
                <a:effectLst/>
                <a:uLnTx/>
                <a:uFillTx/>
                <a:latin typeface="2  Nazanin"/>
                <a:cs typeface="B Nazanin" pitchFamily="2" charset="-78"/>
              </a:rPr>
              <a:t>Mandatory</a:t>
            </a:r>
            <a:r>
              <a:rPr kumimoji="0" lang="ar-SA" sz="2800" b="1" i="0" u="none" strike="noStrike" kern="0" cap="none" spc="0" normalizeH="0" baseline="0" noProof="0" dirty="0" smtClean="0">
                <a:ln>
                  <a:noFill/>
                </a:ln>
                <a:solidFill>
                  <a:schemeClr val="tx1"/>
                </a:solidFill>
                <a:effectLst/>
                <a:uLnTx/>
                <a:uFillTx/>
                <a:latin typeface="2  Nazanin"/>
                <a:cs typeface="B Nazanin" pitchFamily="2" charset="-78"/>
              </a:rPr>
              <a:t>) ونتیلاتور شروع و پایان دم و کل کار را انجام میدهد و بیمار هیچ نقشی ندارد</a:t>
            </a:r>
            <a:endParaRPr kumimoji="0" lang="en-US" sz="2800" b="0" i="0" u="none" strike="noStrike" kern="0" cap="none" spc="0" normalizeH="0" baseline="0" noProof="0" dirty="0" smtClean="0">
              <a:ln>
                <a:noFill/>
              </a:ln>
              <a:solidFill>
                <a:schemeClr val="tx1"/>
              </a:solidFill>
              <a:effectLst/>
              <a:uLnTx/>
              <a:uFillTx/>
              <a:latin typeface="2  Nazanin"/>
              <a:cs typeface="B Nazanin" pitchFamily="2" charset="-78"/>
            </a:endParaRPr>
          </a:p>
          <a:p>
            <a:pPr marL="342900" marR="0" lvl="0" indent="-342900" algn="just" defTabSz="914400" rtl="1" eaLnBrk="1" fontAlgn="base" latinLnBrk="0" hangingPunct="1">
              <a:spcBef>
                <a:spcPct val="20000"/>
              </a:spcBef>
              <a:spcAft>
                <a:spcPct val="0"/>
              </a:spcAft>
              <a:buClr>
                <a:schemeClr val="tx1"/>
              </a:buClr>
              <a:buSzTx/>
              <a:buFontTx/>
              <a:buChar char="•"/>
              <a:tabLst/>
              <a:defRPr/>
            </a:pPr>
            <a:r>
              <a:rPr kumimoji="0" lang="ar-SA" sz="2800" b="1" i="0" u="none" strike="noStrike" kern="0" cap="none" spc="0" normalizeH="0" baseline="0" noProof="0" dirty="0" smtClean="0">
                <a:ln>
                  <a:noFill/>
                </a:ln>
                <a:solidFill>
                  <a:schemeClr val="tx1"/>
                </a:solidFill>
                <a:effectLst/>
                <a:uLnTx/>
                <a:uFillTx/>
                <a:latin typeface="2  Nazanin"/>
                <a:cs typeface="B Nazanin" pitchFamily="2" charset="-78"/>
              </a:rPr>
              <a:t>2- کمکی (</a:t>
            </a:r>
            <a:r>
              <a:rPr kumimoji="0" lang="en-US" sz="2800" b="1" i="0" u="none" strike="noStrike" kern="0" cap="none" spc="0" normalizeH="0" baseline="0" noProof="0" dirty="0" smtClean="0">
                <a:ln>
                  <a:noFill/>
                </a:ln>
                <a:solidFill>
                  <a:srgbClr val="FF0000"/>
                </a:solidFill>
                <a:effectLst/>
                <a:uLnTx/>
                <a:uFillTx/>
                <a:latin typeface="2  Nazanin"/>
                <a:cs typeface="B Nazanin" pitchFamily="2" charset="-78"/>
              </a:rPr>
              <a:t>Assist</a:t>
            </a:r>
            <a:r>
              <a:rPr kumimoji="0" lang="ar-SA" sz="2800" b="1" i="0" u="none" strike="noStrike" kern="0" cap="none" spc="0" normalizeH="0" baseline="0" noProof="0" dirty="0" smtClean="0">
                <a:ln>
                  <a:noFill/>
                </a:ln>
                <a:solidFill>
                  <a:schemeClr val="tx1"/>
                </a:solidFill>
                <a:effectLst/>
                <a:uLnTx/>
                <a:uFillTx/>
                <a:latin typeface="2  Nazanin"/>
                <a:cs typeface="B Nazanin" pitchFamily="2" charset="-78"/>
              </a:rPr>
              <a:t>)شروع کننده بیمار بوده و محدود کننده به حجم یا فشار میباشد و در اختیار دستگاه می باشد.</a:t>
            </a:r>
            <a:endParaRPr kumimoji="0" lang="en-US" sz="2800" b="0" i="0" u="none" strike="noStrike" kern="0" cap="none" spc="0" normalizeH="0" baseline="0" noProof="0" dirty="0" smtClean="0">
              <a:ln>
                <a:noFill/>
              </a:ln>
              <a:solidFill>
                <a:schemeClr val="tx1"/>
              </a:solidFill>
              <a:effectLst/>
              <a:uLnTx/>
              <a:uFillTx/>
              <a:latin typeface="2  Nazanin"/>
              <a:cs typeface="B Nazanin" pitchFamily="2" charset="-78"/>
            </a:endParaRPr>
          </a:p>
          <a:p>
            <a:pPr marL="342900" marR="0" lvl="0" indent="-342900" algn="just" defTabSz="914400" rtl="1" eaLnBrk="1" fontAlgn="base" latinLnBrk="0" hangingPunct="1">
              <a:spcBef>
                <a:spcPct val="20000"/>
              </a:spcBef>
              <a:spcAft>
                <a:spcPct val="0"/>
              </a:spcAft>
              <a:buClr>
                <a:schemeClr val="tx1"/>
              </a:buClr>
              <a:buSzTx/>
              <a:buFontTx/>
              <a:buChar char="•"/>
              <a:tabLst/>
              <a:defRPr/>
            </a:pPr>
            <a:r>
              <a:rPr kumimoji="0" lang="ar-SA" sz="2800" b="1" i="0" u="none" strike="noStrike" kern="0" cap="none" spc="0" normalizeH="0" baseline="0" noProof="0" dirty="0" smtClean="0">
                <a:ln>
                  <a:noFill/>
                </a:ln>
                <a:solidFill>
                  <a:schemeClr val="tx1"/>
                </a:solidFill>
                <a:effectLst/>
                <a:uLnTx/>
                <a:uFillTx/>
                <a:latin typeface="2  Nazanin"/>
                <a:cs typeface="B Nazanin" pitchFamily="2" charset="-78"/>
              </a:rPr>
              <a:t>3- خودبخودی (</a:t>
            </a:r>
            <a:r>
              <a:rPr kumimoji="0" lang="en-US" sz="2800" b="1" i="0" u="none" strike="noStrike" kern="0" cap="none" spc="0" normalizeH="0" baseline="0" noProof="0" dirty="0" smtClean="0">
                <a:ln>
                  <a:noFill/>
                </a:ln>
                <a:solidFill>
                  <a:srgbClr val="FF0000"/>
                </a:solidFill>
                <a:effectLst/>
                <a:uLnTx/>
                <a:uFillTx/>
                <a:latin typeface="2  Nazanin"/>
                <a:cs typeface="B Nazanin" pitchFamily="2" charset="-78"/>
              </a:rPr>
              <a:t>Spontaneous</a:t>
            </a:r>
            <a:r>
              <a:rPr kumimoji="0" lang="ar-SA" sz="2800" b="1" i="0" u="none" strike="noStrike" kern="0" cap="none" spc="0" normalizeH="0" baseline="0" noProof="0" dirty="0" smtClean="0">
                <a:ln>
                  <a:noFill/>
                </a:ln>
                <a:solidFill>
                  <a:schemeClr val="tx1"/>
                </a:solidFill>
                <a:effectLst/>
                <a:uLnTx/>
                <a:uFillTx/>
                <a:latin typeface="2  Nazanin"/>
                <a:cs typeface="B Nazanin" pitchFamily="2" charset="-78"/>
              </a:rPr>
              <a:t>) شروع کننده بیمار بوده و شروع و پایان دم با بیمار میباشد.</a:t>
            </a:r>
            <a:endParaRPr kumimoji="0" lang="en-US" sz="2800" b="0" i="0" u="none" strike="noStrike" kern="0" cap="none" spc="0" normalizeH="0" baseline="0" noProof="0" dirty="0" smtClean="0">
              <a:ln>
                <a:noFill/>
              </a:ln>
              <a:solidFill>
                <a:schemeClr val="tx1"/>
              </a:solidFill>
              <a:effectLst/>
              <a:uLnTx/>
              <a:uFillTx/>
              <a:latin typeface="2  Nazanin"/>
              <a:cs typeface="B Nazanin" pitchFamily="2"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descr="http://pourgarmrodi.persiangig.com/image/مدهای%20ونتیلاتور/mode%202.jpg"/>
          <p:cNvPicPr>
            <a:picLocks/>
          </p:cNvPicPr>
          <p:nvPr/>
        </p:nvPicPr>
        <p:blipFill>
          <a:blip r:embed="rId2" cstate="print"/>
          <a:srcRect/>
          <a:stretch>
            <a:fillRect/>
          </a:stretch>
        </p:blipFill>
        <p:spPr bwMode="auto">
          <a:xfrm>
            <a:off x="76200" y="1524000"/>
            <a:ext cx="7543800" cy="48006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6890262" cy="923330"/>
          </a:xfrm>
          <a:prstGeom prst="rect">
            <a:avLst/>
          </a:prstGeom>
        </p:spPr>
        <p:txBody>
          <a:bodyPr wrap="square">
            <a:spAutoFit/>
          </a:bodyPr>
          <a:lstStyle/>
          <a:p>
            <a:r>
              <a:rPr lang="ar-SA" sz="5400" dirty="0" smtClean="0">
                <a:solidFill>
                  <a:schemeClr val="tx2"/>
                </a:solidFill>
                <a:latin typeface="IranNastaliq" pitchFamily="18" charset="0"/>
                <a:ea typeface="+mj-ea"/>
                <a:cs typeface="B Kamran" pitchFamily="2" charset="-78"/>
              </a:rPr>
              <a:t>مدها یا طرح های تهویه ای</a:t>
            </a:r>
            <a:endParaRPr lang="fa-IR" sz="5400" dirty="0" smtClean="0">
              <a:solidFill>
                <a:schemeClr val="tx2"/>
              </a:solidFill>
              <a:latin typeface="IranNastaliq" pitchFamily="18" charset="0"/>
              <a:ea typeface="+mj-ea"/>
              <a:cs typeface="B Kamran" pitchFamily="2" charset="-78"/>
            </a:endParaRPr>
          </a:p>
        </p:txBody>
      </p:sp>
      <p:sp>
        <p:nvSpPr>
          <p:cNvPr id="4" name="Content Placeholder 2"/>
          <p:cNvSpPr txBox="1">
            <a:spLocks/>
          </p:cNvSpPr>
          <p:nvPr/>
        </p:nvSpPr>
        <p:spPr>
          <a:xfrm>
            <a:off x="381000" y="1295400"/>
            <a:ext cx="7391400" cy="5029200"/>
          </a:xfrm>
          <a:prstGeom prst="rect">
            <a:avLst/>
          </a:prstGeom>
        </p:spPr>
        <p:txBody>
          <a:bodyPr>
            <a:normAutofit/>
          </a:bodyPr>
          <a:lstStyle/>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accent2">
                    <a:lumMod val="75000"/>
                  </a:schemeClr>
                </a:solidFill>
                <a:effectLst/>
                <a:uLnTx/>
                <a:uFillTx/>
                <a:latin typeface="2  Nazanin"/>
                <a:cs typeface="B Nazanin" pitchFamily="2" charset="-78"/>
              </a:rPr>
              <a:t>مد یا طرح تهویه به مفهوم طریقه ای است كه ونتیلاتور بیمار را تهویه می نماید</a:t>
            </a:r>
            <a:r>
              <a:rPr kumimoji="0" lang="ar-SA" sz="2400" b="1" i="1" u="none" strike="noStrike" kern="0" cap="none" spc="0" normalizeH="0" baseline="0" noProof="0" dirty="0" smtClean="0">
                <a:ln>
                  <a:noFill/>
                </a:ln>
                <a:solidFill>
                  <a:schemeClr val="accent2">
                    <a:lumMod val="75000"/>
                  </a:schemeClr>
                </a:solidFill>
                <a:effectLst/>
                <a:uLnTx/>
                <a:uFillTx/>
                <a:latin typeface="2  Nazanin"/>
                <a:cs typeface="B Nazanin" pitchFamily="2" charset="-78"/>
              </a:rPr>
              <a:t>.</a:t>
            </a:r>
            <a:endParaRPr kumimoji="0" lang="en-US" sz="2400" b="1" i="1" u="none" strike="noStrike" kern="0" cap="none" spc="0" normalizeH="0" baseline="0" noProof="0" dirty="0" smtClean="0">
              <a:ln>
                <a:noFill/>
              </a:ln>
              <a:solidFill>
                <a:schemeClr val="accent2">
                  <a:lumMod val="75000"/>
                </a:schemeClr>
              </a:solidFill>
              <a:effectLst/>
              <a:uLnTx/>
              <a:uFillTx/>
              <a:latin typeface="2  Nazanin"/>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endParaRPr lang="en-US" sz="2400" b="1" i="1" kern="0" dirty="0" smtClean="0">
              <a:solidFill>
                <a:schemeClr val="accent2">
                  <a:lumMod val="75000"/>
                </a:schemeClr>
              </a:solidFill>
              <a:latin typeface="2  Nazanin"/>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endParaRPr kumimoji="0" lang="en-US" sz="2400" b="0" i="0" u="none" strike="noStrike" kern="0" cap="none" spc="0" normalizeH="0" baseline="0" noProof="0" dirty="0" smtClean="0">
              <a:ln>
                <a:noFill/>
              </a:ln>
              <a:solidFill>
                <a:schemeClr val="accent2">
                  <a:lumMod val="75000"/>
                </a:schemeClr>
              </a:solidFill>
              <a:effectLst/>
              <a:uLnTx/>
              <a:uFillTx/>
              <a:latin typeface="2  Nazanin"/>
              <a:cs typeface="B Nazanin" pitchFamily="2" charset="-78"/>
            </a:endParaRPr>
          </a:p>
          <a:p>
            <a:pPr marL="342900" marR="0" lvl="0" indent="-342900"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accent6">
                    <a:lumMod val="50000"/>
                  </a:schemeClr>
                </a:solidFill>
                <a:effectLst/>
                <a:uLnTx/>
                <a:uFillTx/>
                <a:latin typeface="2  Nazanin"/>
                <a:cs typeface="B Nazanin" pitchFamily="2" charset="-78"/>
              </a:rPr>
              <a:t>انواع مدهای ونتیلاتور:</a:t>
            </a:r>
            <a:endParaRPr kumimoji="0" lang="en-US" sz="3200" b="0" i="0" u="none" strike="noStrike" kern="0" cap="none" spc="0" normalizeH="0" baseline="0" noProof="0" dirty="0" smtClean="0">
              <a:ln>
                <a:noFill/>
              </a:ln>
              <a:solidFill>
                <a:schemeClr val="accent6">
                  <a:lumMod val="50000"/>
                </a:schemeClr>
              </a:solidFill>
              <a:effectLst/>
              <a:uLnTx/>
              <a:uFillTx/>
              <a:latin typeface="2  Nazanin"/>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accent2">
                    <a:lumMod val="75000"/>
                  </a:schemeClr>
                </a:solidFill>
                <a:effectLst/>
                <a:uLnTx/>
                <a:uFillTx/>
                <a:latin typeface="2  Nazanin"/>
                <a:cs typeface="B Nazanin" pitchFamily="2" charset="-78"/>
              </a:rPr>
              <a:t>1-مدهای کنتروله یا اجباری (</a:t>
            </a:r>
            <a:r>
              <a:rPr kumimoji="0" lang="en-US" sz="2400" b="1" i="0" u="none" strike="noStrike" kern="0" cap="none" spc="0" normalizeH="0" baseline="0" noProof="0" dirty="0" smtClean="0">
                <a:ln>
                  <a:noFill/>
                </a:ln>
                <a:solidFill>
                  <a:schemeClr val="accent2">
                    <a:lumMod val="75000"/>
                  </a:schemeClr>
                </a:solidFill>
                <a:effectLst/>
                <a:uLnTx/>
                <a:uFillTx/>
                <a:latin typeface="2  Nazanin"/>
                <a:cs typeface="B Nazanin" pitchFamily="2" charset="-78"/>
              </a:rPr>
              <a:t>Controlled Modes</a:t>
            </a:r>
            <a:r>
              <a:rPr kumimoji="0" lang="ar-SA" sz="2400" b="1" i="0" u="none" strike="noStrike" kern="0" cap="none" spc="0" normalizeH="0" baseline="0" noProof="0" dirty="0" smtClean="0">
                <a:ln>
                  <a:noFill/>
                </a:ln>
                <a:solidFill>
                  <a:schemeClr val="accent2">
                    <a:lumMod val="75000"/>
                  </a:schemeClr>
                </a:solidFill>
                <a:effectLst/>
                <a:uLnTx/>
                <a:uFillTx/>
                <a:latin typeface="2  Nazanin"/>
                <a:cs typeface="B Nazanin" pitchFamily="2" charset="-78"/>
              </a:rPr>
              <a:t>) </a:t>
            </a:r>
            <a:endParaRPr kumimoji="0" lang="en-US" sz="2400" b="0" i="0" u="none" strike="noStrike" kern="0" cap="none" spc="0" normalizeH="0" baseline="0" noProof="0" dirty="0" smtClean="0">
              <a:ln>
                <a:noFill/>
              </a:ln>
              <a:solidFill>
                <a:schemeClr val="accent2">
                  <a:lumMod val="75000"/>
                </a:schemeClr>
              </a:solidFill>
              <a:effectLst/>
              <a:uLnTx/>
              <a:uFillTx/>
              <a:latin typeface="2  Nazanin"/>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accent2">
                    <a:lumMod val="75000"/>
                  </a:schemeClr>
                </a:solidFill>
                <a:effectLst/>
                <a:uLnTx/>
                <a:uFillTx/>
                <a:latin typeface="2  Nazanin"/>
                <a:cs typeface="B Nazanin" pitchFamily="2" charset="-78"/>
              </a:rPr>
              <a:t>2- مدهای آسیسته یا کمکی (</a:t>
            </a:r>
            <a:r>
              <a:rPr kumimoji="0" lang="en-US" sz="2400" b="1" i="0" u="none" strike="noStrike" kern="0" cap="none" spc="0" normalizeH="0" baseline="0" noProof="0" dirty="0" smtClean="0">
                <a:ln>
                  <a:noFill/>
                </a:ln>
                <a:solidFill>
                  <a:schemeClr val="accent2">
                    <a:lumMod val="75000"/>
                  </a:schemeClr>
                </a:solidFill>
                <a:effectLst/>
                <a:uLnTx/>
                <a:uFillTx/>
                <a:latin typeface="2  Nazanin"/>
                <a:cs typeface="B Nazanin" pitchFamily="2" charset="-78"/>
              </a:rPr>
              <a:t>Assisted Modes</a:t>
            </a:r>
            <a:r>
              <a:rPr kumimoji="0" lang="ar-SA" sz="2400" b="1" i="0" u="none" strike="noStrike" kern="0" cap="none" spc="0" normalizeH="0" baseline="0" noProof="0" dirty="0" smtClean="0">
                <a:ln>
                  <a:noFill/>
                </a:ln>
                <a:solidFill>
                  <a:schemeClr val="accent2">
                    <a:lumMod val="75000"/>
                  </a:schemeClr>
                </a:solidFill>
                <a:effectLst/>
                <a:uLnTx/>
                <a:uFillTx/>
                <a:latin typeface="2  Nazanin"/>
                <a:cs typeface="B Nazanin" pitchFamily="2" charset="-78"/>
              </a:rPr>
              <a:t>)</a:t>
            </a:r>
            <a:endParaRPr kumimoji="0" lang="en-US" sz="2400" b="0" i="0" u="none" strike="noStrike" kern="0" cap="none" spc="0" normalizeH="0" baseline="0" noProof="0" dirty="0" smtClean="0">
              <a:ln>
                <a:noFill/>
              </a:ln>
              <a:solidFill>
                <a:schemeClr val="accent2">
                  <a:lumMod val="75000"/>
                </a:schemeClr>
              </a:solidFill>
              <a:effectLst/>
              <a:uLnTx/>
              <a:uFillTx/>
              <a:latin typeface="2  Nazanin"/>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accent2">
                    <a:lumMod val="75000"/>
                  </a:schemeClr>
                </a:solidFill>
                <a:effectLst/>
                <a:uLnTx/>
                <a:uFillTx/>
                <a:latin typeface="2  Nazanin"/>
                <a:cs typeface="B Nazanin" pitchFamily="2" charset="-78"/>
              </a:rPr>
              <a:t>3- مدهای خودبخودی (</a:t>
            </a:r>
            <a:r>
              <a:rPr kumimoji="0" lang="en-US" sz="2400" b="1" i="0" u="none" strike="noStrike" kern="0" cap="none" spc="0" normalizeH="0" baseline="0" noProof="0" dirty="0" smtClean="0">
                <a:ln>
                  <a:noFill/>
                </a:ln>
                <a:solidFill>
                  <a:schemeClr val="accent2">
                    <a:lumMod val="75000"/>
                  </a:schemeClr>
                </a:solidFill>
                <a:effectLst/>
                <a:uLnTx/>
                <a:uFillTx/>
                <a:latin typeface="2  Nazanin"/>
                <a:cs typeface="B Nazanin" pitchFamily="2" charset="-78"/>
              </a:rPr>
              <a:t>Spontaneous modes</a:t>
            </a:r>
            <a:r>
              <a:rPr kumimoji="0" lang="ar-SA" sz="2400" b="1" i="0" u="none" strike="noStrike" kern="0" cap="none" spc="0" normalizeH="0" baseline="0" noProof="0" dirty="0" smtClean="0">
                <a:ln>
                  <a:noFill/>
                </a:ln>
                <a:solidFill>
                  <a:schemeClr val="accent2">
                    <a:lumMod val="75000"/>
                  </a:schemeClr>
                </a:solidFill>
                <a:effectLst/>
                <a:uLnTx/>
                <a:uFillTx/>
                <a:latin typeface="2  Nazanin"/>
                <a:cs typeface="B Nazanin" pitchFamily="2" charset="-78"/>
              </a:rPr>
              <a:t>)</a:t>
            </a:r>
            <a:endParaRPr kumimoji="0" lang="en-US" sz="2400" b="0" i="0" u="none" strike="noStrike" kern="0" cap="none" spc="0" normalizeH="0" baseline="0" noProof="0" dirty="0" smtClean="0">
              <a:ln>
                <a:noFill/>
              </a:ln>
              <a:solidFill>
                <a:schemeClr val="accent2">
                  <a:lumMod val="75000"/>
                </a:schemeClr>
              </a:solidFill>
              <a:effectLst/>
              <a:uLnTx/>
              <a:uFillTx/>
              <a:latin typeface="2  Nazanin"/>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accent2">
                    <a:lumMod val="75000"/>
                  </a:schemeClr>
                </a:solidFill>
                <a:effectLst/>
                <a:uLnTx/>
                <a:uFillTx/>
                <a:latin typeface="2  Nazanin"/>
                <a:cs typeface="B Nazanin" pitchFamily="2" charset="-78"/>
              </a:rPr>
              <a:t>4 - مدهایی با پاسخ برگشتی</a:t>
            </a:r>
            <a:r>
              <a:rPr kumimoji="0" lang="en-US" sz="2400" b="1" i="0" u="none" strike="noStrike" kern="0" cap="none" spc="0" normalizeH="0" baseline="0" noProof="0" dirty="0" smtClean="0">
                <a:ln>
                  <a:noFill/>
                </a:ln>
                <a:solidFill>
                  <a:schemeClr val="accent2">
                    <a:lumMod val="75000"/>
                  </a:schemeClr>
                </a:solidFill>
                <a:effectLst/>
                <a:uLnTx/>
                <a:uFillTx/>
                <a:latin typeface="2  Nazanin"/>
                <a:cs typeface="B Nazanin" pitchFamily="2" charset="-78"/>
              </a:rPr>
              <a:t>)</a:t>
            </a:r>
            <a:r>
              <a:rPr kumimoji="0" lang="ar-SA" sz="2400" b="1" i="0" u="none" strike="noStrike" kern="0" cap="none" spc="0" normalizeH="0" baseline="0" noProof="0" dirty="0" smtClean="0">
                <a:ln>
                  <a:noFill/>
                </a:ln>
                <a:solidFill>
                  <a:schemeClr val="accent2">
                    <a:lumMod val="75000"/>
                  </a:schemeClr>
                </a:solidFill>
                <a:effectLst/>
                <a:uLnTx/>
                <a:uFillTx/>
                <a:latin typeface="2  Nazanin"/>
                <a:cs typeface="B Nazanin" pitchFamily="2" charset="-78"/>
              </a:rPr>
              <a:t> </a:t>
            </a:r>
            <a:r>
              <a:rPr kumimoji="0" lang="en-US" sz="2400" b="1" i="0" u="none" strike="noStrike" kern="0" cap="none" spc="0" normalizeH="0" baseline="0" noProof="0" dirty="0" smtClean="0">
                <a:ln>
                  <a:noFill/>
                </a:ln>
                <a:solidFill>
                  <a:schemeClr val="accent2">
                    <a:lumMod val="75000"/>
                  </a:schemeClr>
                </a:solidFill>
                <a:effectLst/>
                <a:uLnTx/>
                <a:uFillTx/>
                <a:latin typeface="2  Nazanin"/>
                <a:cs typeface="B Nazanin" pitchFamily="2" charset="-78"/>
              </a:rPr>
              <a:t>(Bio feed-Back  modes</a:t>
            </a:r>
            <a:endParaRPr kumimoji="0" lang="en-US" sz="2400" b="0" i="0" u="none" strike="noStrike" kern="0" cap="none" spc="0" normalizeH="0" baseline="0" noProof="0" dirty="0" smtClean="0">
              <a:ln>
                <a:noFill/>
              </a:ln>
              <a:solidFill>
                <a:schemeClr val="accent2">
                  <a:lumMod val="75000"/>
                </a:schemeClr>
              </a:solidFill>
              <a:effectLst/>
              <a:uLnTx/>
              <a:uFillTx/>
              <a:latin typeface="2  Nazanin"/>
              <a:cs typeface="B Nazanin" pitchFamily="2"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0" y="0"/>
            <a:ext cx="7239000" cy="838200"/>
          </a:xfrm>
          <a:prstGeom prst="rect">
            <a:avLst/>
          </a:prstGeom>
        </p:spPr>
        <p:txBody>
          <a:bodyPr/>
          <a:lstStyle/>
          <a:p>
            <a:pPr marL="342900" lvl="0" indent="-342900" algn="ctr" rtl="1">
              <a:spcBef>
                <a:spcPct val="20000"/>
              </a:spcBef>
              <a:buClr>
                <a:schemeClr val="tx1"/>
              </a:buClr>
              <a:defRPr/>
            </a:pPr>
            <a:r>
              <a:rPr lang="fa-IR" sz="4400" b="1" kern="0" dirty="0" smtClean="0">
                <a:solidFill>
                  <a:schemeClr val="accent5">
                    <a:lumMod val="75000"/>
                  </a:schemeClr>
                </a:solidFill>
                <a:cs typeface="B Kamran" pitchFamily="2" charset="-78"/>
              </a:rPr>
              <a:t>1</a:t>
            </a:r>
            <a:r>
              <a:rPr lang="ar-SA" sz="4400" b="1" kern="0" dirty="0" smtClean="0">
                <a:solidFill>
                  <a:schemeClr val="accent5">
                    <a:lumMod val="75000"/>
                  </a:schemeClr>
                </a:solidFill>
                <a:cs typeface="B Kamran" pitchFamily="2" charset="-78"/>
              </a:rPr>
              <a:t>-مدهای کنتروله یا اجباری (</a:t>
            </a:r>
            <a:r>
              <a:rPr lang="en-US" sz="2400" b="1" kern="0" dirty="0" smtClean="0">
                <a:solidFill>
                  <a:schemeClr val="accent5">
                    <a:lumMod val="75000"/>
                  </a:schemeClr>
                </a:solidFill>
                <a:cs typeface="B Kamran" pitchFamily="2" charset="-78"/>
              </a:rPr>
              <a:t>Controlled Modes</a:t>
            </a:r>
            <a:r>
              <a:rPr lang="ar-SA" sz="4400" b="1" kern="0" dirty="0" smtClean="0">
                <a:solidFill>
                  <a:schemeClr val="accent5">
                    <a:lumMod val="75000"/>
                  </a:schemeClr>
                </a:solidFill>
                <a:cs typeface="B Kamran" pitchFamily="2" charset="-78"/>
              </a:rPr>
              <a:t>) </a:t>
            </a:r>
            <a:endParaRPr lang="fa-IR" sz="4400" b="1" kern="0" dirty="0" smtClean="0">
              <a:solidFill>
                <a:schemeClr val="accent5">
                  <a:lumMod val="75000"/>
                </a:schemeClr>
              </a:solidFill>
              <a:cs typeface="B Kamran" pitchFamily="2" charset="-78"/>
            </a:endParaRPr>
          </a:p>
        </p:txBody>
      </p:sp>
      <p:sp>
        <p:nvSpPr>
          <p:cNvPr id="4" name="Content Placeholder 2"/>
          <p:cNvSpPr txBox="1">
            <a:spLocks/>
          </p:cNvSpPr>
          <p:nvPr/>
        </p:nvSpPr>
        <p:spPr>
          <a:xfrm>
            <a:off x="0" y="1481328"/>
            <a:ext cx="7924800" cy="4767072"/>
          </a:xfrm>
          <a:prstGeom prst="rect">
            <a:avLst/>
          </a:prstGeom>
        </p:spPr>
        <p:txBody>
          <a:bodyPr/>
          <a:lstStyle/>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3200" b="1" i="0" u="none" strike="noStrike" kern="0" cap="none" spc="0" normalizeH="0" baseline="0" noProof="0" dirty="0" smtClean="0">
                <a:ln>
                  <a:noFill/>
                </a:ln>
                <a:solidFill>
                  <a:schemeClr val="tx1"/>
                </a:solidFill>
                <a:effectLst/>
                <a:uLnTx/>
                <a:uFillTx/>
                <a:latin typeface="+mn-lt"/>
                <a:cs typeface="B Nazanin" pitchFamily="2" charset="-78"/>
              </a:rPr>
              <a:t>برای بیمارانی که تنفس نداشته باشند کاربرد داشته کل کار توسط ونتیلاتور انجام میشود که میتواند حجمی یا فشاری باشد</a:t>
            </a: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endParaRPr kumimoji="0" lang="en-US" sz="3200" b="0" i="0" u="none" strike="noStrike" kern="0" cap="none" spc="0" normalizeH="0" baseline="0" noProof="0" dirty="0" smtClean="0">
              <a:ln>
                <a:noFill/>
              </a:ln>
              <a:solidFill>
                <a:schemeClr val="tx1"/>
              </a:solidFill>
              <a:effectLst/>
              <a:uLnTx/>
              <a:uFillTx/>
              <a:latin typeface="+mn-lt"/>
              <a:cs typeface="B Nazanin" pitchFamily="2" charset="-78"/>
            </a:endParaRPr>
          </a:p>
          <a:p>
            <a:pPr marL="742950" marR="0" lvl="1" indent="-285750" algn="r" defTabSz="914400" rtl="1" eaLnBrk="1" fontAlgn="base" latinLnBrk="0" hangingPunct="1">
              <a:lnSpc>
                <a:spcPct val="100000"/>
              </a:lnSpc>
              <a:spcBef>
                <a:spcPct val="20000"/>
              </a:spcBef>
              <a:spcAft>
                <a:spcPct val="0"/>
              </a:spcAft>
              <a:buClr>
                <a:schemeClr val="tx1"/>
              </a:buClr>
              <a:buSzTx/>
              <a:buFont typeface="Wingdings" pitchFamily="2" charset="2"/>
              <a:buChar char="Ø"/>
              <a:tabLst/>
              <a:defRPr/>
            </a:pPr>
            <a:r>
              <a:rPr kumimoji="0" lang="en-US" sz="2000" b="1" i="0" u="none" strike="noStrike" kern="0" cap="none" spc="0" normalizeH="0" baseline="0" noProof="0" dirty="0" smtClean="0">
                <a:ln>
                  <a:noFill/>
                </a:ln>
                <a:solidFill>
                  <a:schemeClr val="tx1"/>
                </a:solidFill>
                <a:effectLst/>
                <a:uLnTx/>
                <a:uFillTx/>
                <a:latin typeface="+mn-lt"/>
                <a:cs typeface="B Nazanin" pitchFamily="2" charset="-78"/>
              </a:rPr>
              <a:t>Pressure Controlled Mechanical Ventilation</a:t>
            </a:r>
            <a:r>
              <a:rPr kumimoji="0" lang="ar-SA" sz="2000" b="1" i="0" u="none" strike="noStrike" kern="0" cap="none" spc="0" normalizeH="0" baseline="0" noProof="0" dirty="0" smtClean="0">
                <a:ln>
                  <a:noFill/>
                </a:ln>
                <a:solidFill>
                  <a:schemeClr val="tx1"/>
                </a:solidFill>
                <a:effectLst/>
                <a:uLnTx/>
                <a:uFillTx/>
                <a:latin typeface="+mn-lt"/>
                <a:cs typeface="B Nazanin" pitchFamily="2" charset="-78"/>
              </a:rPr>
              <a:t>(</a:t>
            </a:r>
            <a:r>
              <a:rPr kumimoji="0" lang="en-US" sz="2000" b="1" i="0" u="none" strike="noStrike" kern="0" cap="none" spc="0" normalizeH="0" baseline="0" noProof="0" dirty="0" smtClean="0">
                <a:ln>
                  <a:noFill/>
                </a:ln>
                <a:solidFill>
                  <a:srgbClr val="FF0000"/>
                </a:solidFill>
                <a:effectLst/>
                <a:uLnTx/>
                <a:uFillTx/>
                <a:latin typeface="+mn-lt"/>
                <a:cs typeface="B Nazanin" pitchFamily="2" charset="-78"/>
              </a:rPr>
              <a:t>PCV</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)فشاری</a:t>
            </a:r>
            <a:endParaRPr kumimoji="0" lang="en-US" sz="2400" b="1" i="0" u="none" strike="noStrike" kern="0" cap="none" spc="0" normalizeH="0" baseline="0" noProof="0" dirty="0" smtClean="0">
              <a:ln>
                <a:noFill/>
              </a:ln>
              <a:solidFill>
                <a:schemeClr val="tx1"/>
              </a:solidFill>
              <a:effectLst/>
              <a:uLnTx/>
              <a:uFillTx/>
              <a:latin typeface="+mn-lt"/>
              <a:cs typeface="B Nazanin" pitchFamily="2" charset="-78"/>
            </a:endParaRPr>
          </a:p>
          <a:p>
            <a:pPr marL="742950" marR="0" lvl="1" indent="-285750" algn="r" defTabSz="914400" rtl="1" eaLnBrk="1" fontAlgn="base" latinLnBrk="0" hangingPunct="1">
              <a:lnSpc>
                <a:spcPct val="100000"/>
              </a:lnSpc>
              <a:spcBef>
                <a:spcPct val="20000"/>
              </a:spcBef>
              <a:spcAft>
                <a:spcPct val="0"/>
              </a:spcAft>
              <a:buClr>
                <a:schemeClr val="tx1"/>
              </a:buClr>
              <a:buSzTx/>
              <a:buFont typeface="Wingdings" pitchFamily="2" charset="2"/>
              <a:buChar char="Ø"/>
              <a:tabLst/>
              <a:defRPr/>
            </a:pPr>
            <a:endParaRPr kumimoji="0" lang="en-US" sz="2000" b="0" i="0" u="none" strike="noStrike" kern="0" cap="none" spc="0" normalizeH="0" baseline="0" noProof="0" dirty="0" smtClean="0">
              <a:ln>
                <a:noFill/>
              </a:ln>
              <a:solidFill>
                <a:schemeClr val="tx1"/>
              </a:solidFill>
              <a:effectLst/>
              <a:uLnTx/>
              <a:uFillTx/>
              <a:latin typeface="+mn-lt"/>
              <a:cs typeface="B Nazanin" pitchFamily="2" charset="-78"/>
            </a:endParaRPr>
          </a:p>
          <a:p>
            <a:pPr marL="742950" marR="0" lvl="1" indent="-285750" algn="r" defTabSz="914400" rtl="1" eaLnBrk="1" fontAlgn="base" latinLnBrk="0" hangingPunct="1">
              <a:lnSpc>
                <a:spcPct val="100000"/>
              </a:lnSpc>
              <a:spcBef>
                <a:spcPct val="20000"/>
              </a:spcBef>
              <a:spcAft>
                <a:spcPct val="0"/>
              </a:spcAft>
              <a:buClr>
                <a:schemeClr val="tx1"/>
              </a:buClr>
              <a:buSzTx/>
              <a:buFont typeface="Wingdings" pitchFamily="2" charset="2"/>
              <a:buChar char="Ø"/>
              <a:tabLst/>
              <a:defRPr/>
            </a:pPr>
            <a:r>
              <a:rPr kumimoji="0" lang="en-US" sz="2000" b="1" i="0" u="none" strike="noStrike" kern="0" cap="none" spc="0" normalizeH="0" baseline="0" noProof="0" dirty="0" smtClean="0">
                <a:ln>
                  <a:noFill/>
                </a:ln>
                <a:solidFill>
                  <a:schemeClr val="tx1"/>
                </a:solidFill>
                <a:effectLst/>
                <a:uLnTx/>
                <a:uFillTx/>
                <a:latin typeface="+mn-lt"/>
                <a:cs typeface="B Nazanin" pitchFamily="2" charset="-78"/>
              </a:rPr>
              <a:t>Controlled Mechanical Ventilation</a:t>
            </a:r>
            <a:r>
              <a:rPr kumimoji="0" lang="ar-SA" sz="2000" b="1"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2000" b="1" i="0" u="none" strike="noStrike" kern="0" cap="none" spc="0" normalizeH="0" baseline="0" noProof="0" dirty="0" smtClean="0">
                <a:ln>
                  <a:noFill/>
                </a:ln>
                <a:solidFill>
                  <a:srgbClr val="FF0000"/>
                </a:solidFill>
                <a:effectLst/>
                <a:uLnTx/>
                <a:uFillTx/>
                <a:latin typeface="+mn-lt"/>
                <a:cs typeface="B Nazanin" pitchFamily="2" charset="-78"/>
              </a:rPr>
              <a:t>CMV</a:t>
            </a:r>
            <a:r>
              <a:rPr kumimoji="0" lang="ar-SA" sz="2000" b="1" i="0" u="none" strike="noStrike" kern="0" cap="none" spc="0" normalizeH="0" baseline="0" noProof="0" dirty="0" smtClean="0">
                <a:ln>
                  <a:noFill/>
                </a:ln>
                <a:solidFill>
                  <a:schemeClr val="tx1"/>
                </a:solidFill>
                <a:effectLst/>
                <a:uLnTx/>
                <a:uFillTx/>
                <a:latin typeface="+mn-lt"/>
                <a:cs typeface="B Nazanin" pitchFamily="2" charset="-78"/>
              </a:rPr>
              <a:t>-</a:t>
            </a:r>
            <a:r>
              <a:rPr kumimoji="0" lang="en-US" sz="2000" b="1" i="0" u="none" strike="noStrike" kern="0" cap="none" spc="0" normalizeH="0" baseline="0" noProof="0" dirty="0" smtClean="0">
                <a:ln>
                  <a:noFill/>
                </a:ln>
                <a:solidFill>
                  <a:schemeClr val="tx1"/>
                </a:solidFill>
                <a:effectLst/>
                <a:uLnTx/>
                <a:uFillTx/>
                <a:latin typeface="+mn-lt"/>
                <a:cs typeface="B Nazanin" pitchFamily="2" charset="-78"/>
              </a:rPr>
              <a:t>(</a:t>
            </a:r>
            <a:r>
              <a:rPr kumimoji="0" lang="en-US" sz="2000" b="1" i="0" u="none" strike="noStrike" kern="0" cap="none" spc="0" normalizeH="0" baseline="0" noProof="0" dirty="0" smtClean="0">
                <a:ln>
                  <a:noFill/>
                </a:ln>
                <a:solidFill>
                  <a:srgbClr val="FF0000"/>
                </a:solidFill>
                <a:effectLst/>
                <a:uLnTx/>
                <a:uFillTx/>
                <a:latin typeface="+mn-lt"/>
                <a:cs typeface="B Nazanin" pitchFamily="2" charset="-78"/>
              </a:rPr>
              <a:t>VCV-</a:t>
            </a: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حجمی</a:t>
            </a:r>
            <a:endParaRPr kumimoji="0" lang="en-US" sz="2400" b="0" i="0" u="none" strike="noStrike" kern="0" cap="none" spc="0" normalizeH="0" baseline="0" noProof="0" dirty="0" smtClean="0">
              <a:ln>
                <a:noFill/>
              </a:ln>
              <a:solidFill>
                <a:schemeClr val="tx1"/>
              </a:solidFill>
              <a:effectLst/>
              <a:uLnTx/>
              <a:uFillTx/>
              <a:latin typeface="+mn-lt"/>
              <a:cs typeface="B Nazanin"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28600" y="1447800"/>
            <a:ext cx="7696200" cy="5105400"/>
          </a:xfrm>
          <a:prstGeom prst="rect">
            <a:avLst/>
          </a:prstGeom>
        </p:spPr>
        <p:txBody>
          <a:bodyPr/>
          <a:lstStyle/>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برای بیمارانی که تنفس های ناکارامد داشته ، شروع دم با بیمار و در صورت نبود تنفس بیمار با دستگاه بوده ولی حجم یا فشار انتقالی بستگی به میزان تنظیمی آن بر روی ونتیلاتور داشته که میتواند حجمی </a:t>
            </a:r>
            <a:endParaRPr kumimoji="0" lang="en-US" sz="2400" b="1"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ar-SA" sz="2400" b="1" i="0" u="none" strike="noStrike" kern="0" cap="none" spc="0" normalizeH="0" baseline="0" noProof="0" dirty="0" smtClean="0">
                <a:ln>
                  <a:noFill/>
                </a:ln>
                <a:solidFill>
                  <a:schemeClr val="tx1"/>
                </a:solidFill>
                <a:effectLst/>
                <a:uLnTx/>
                <a:uFillTx/>
                <a:latin typeface="+mn-lt"/>
                <a:cs typeface="B Nazanin" pitchFamily="2" charset="-78"/>
              </a:rPr>
              <a:t>یا فشاری باشد</a:t>
            </a:r>
            <a:endParaRPr kumimoji="0" lang="en-US" sz="24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fa-IR" sz="2400" b="1" i="0" u="none" strike="noStrike" kern="0" cap="none" spc="0" normalizeH="0" baseline="0" noProof="0" dirty="0" smtClean="0">
                <a:ln>
                  <a:noFill/>
                </a:ln>
                <a:solidFill>
                  <a:schemeClr val="tx1"/>
                </a:solidFill>
                <a:effectLst/>
                <a:uLnTx/>
                <a:uFillTx/>
                <a:latin typeface="+mn-lt"/>
                <a:cs typeface="B Nazanin" pitchFamily="2" charset="-78"/>
              </a:rPr>
              <a:t>حجمی</a:t>
            </a:r>
            <a:r>
              <a:rPr kumimoji="0" lang="en-US" sz="2400" b="0"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a:t>
            </a:r>
            <a:r>
              <a:rPr kumimoji="0" lang="en-US" sz="2400" b="1" i="0" u="none" strike="noStrike" kern="0" cap="none" spc="0" normalizeH="0" baseline="0" noProof="0" dirty="0" smtClean="0">
                <a:ln>
                  <a:noFill/>
                </a:ln>
                <a:solidFill>
                  <a:srgbClr val="FF0000"/>
                </a:solidFill>
                <a:effectLst/>
                <a:uLnTx/>
                <a:uFillTx/>
                <a:latin typeface="+mn-lt"/>
                <a:cs typeface="B Nazanin" pitchFamily="2" charset="-78"/>
              </a:rPr>
              <a:t>ACMV</a:t>
            </a:r>
            <a:r>
              <a:rPr kumimoji="0" lang="en-US" sz="2400" b="0" i="0" u="none" strike="noStrike" kern="0" cap="none" spc="0" normalizeH="0" baseline="0" noProof="0" dirty="0" smtClean="0">
                <a:ln>
                  <a:noFill/>
                </a:ln>
                <a:solidFill>
                  <a:srgbClr val="FF0000"/>
                </a:solidFill>
                <a:effectLst/>
                <a:uLnTx/>
                <a:uFillTx/>
                <a:latin typeface="+mn-lt"/>
                <a:cs typeface="B Nazanin" pitchFamily="2" charset="-78"/>
              </a:rPr>
              <a:t>-</a:t>
            </a:r>
            <a:r>
              <a:rPr kumimoji="0" lang="en-US" sz="2400" b="1" i="0" u="none" strike="noStrike" kern="0" cap="none" spc="0" normalizeH="0" baseline="0" noProof="0" dirty="0" smtClean="0">
                <a:ln>
                  <a:noFill/>
                </a:ln>
                <a:solidFill>
                  <a:srgbClr val="FF0000"/>
                </a:solidFill>
                <a:effectLst/>
                <a:uLnTx/>
                <a:uFillTx/>
                <a:latin typeface="+mn-lt"/>
                <a:cs typeface="B Nazanin" pitchFamily="2" charset="-78"/>
              </a:rPr>
              <a:t>SIPPV</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)Assisted</a:t>
            </a:r>
            <a:r>
              <a:rPr kumimoji="0" lang="en-US" sz="2400" b="0"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volume Controlled Mechanical Ventilation)  </a:t>
            </a: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endParaRPr kumimoji="0" lang="en-US" sz="24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 </a:t>
            </a:r>
            <a:r>
              <a:rPr kumimoji="0" lang="fa-IR" sz="2400" b="1" i="0" u="none" strike="noStrike" kern="0" cap="none" spc="0" normalizeH="0" baseline="0" noProof="0" dirty="0" smtClean="0">
                <a:ln>
                  <a:noFill/>
                </a:ln>
                <a:solidFill>
                  <a:schemeClr val="tx1"/>
                </a:solidFill>
                <a:effectLst/>
                <a:uLnTx/>
                <a:uFillTx/>
                <a:latin typeface="+mn-lt"/>
                <a:cs typeface="B Nazanin" pitchFamily="2" charset="-78"/>
              </a:rPr>
              <a:t>فشاری</a:t>
            </a:r>
            <a:r>
              <a:rPr kumimoji="0" lang="fa-IR" sz="2400" b="0"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2400" b="0"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a:t>
            </a:r>
            <a:r>
              <a:rPr kumimoji="0" lang="en-US" sz="2400" b="1" i="1" u="none" strike="noStrike" kern="0" cap="none" spc="0" normalizeH="0" baseline="0" noProof="0" dirty="0" smtClean="0">
                <a:ln>
                  <a:noFill/>
                </a:ln>
                <a:solidFill>
                  <a:srgbClr val="FF0000"/>
                </a:solidFill>
                <a:effectLst/>
                <a:uLnTx/>
                <a:uFillTx/>
                <a:latin typeface="+mn-lt"/>
                <a:cs typeface="B Nazanin" pitchFamily="2" charset="-78"/>
              </a:rPr>
              <a:t>APCV</a:t>
            </a:r>
            <a:r>
              <a:rPr kumimoji="0" lang="en-US" sz="2400" b="1" i="1" u="none" strike="noStrike" kern="0" cap="none" spc="0" normalizeH="0" baseline="0" noProof="0" dirty="0" smtClean="0">
                <a:ln>
                  <a:noFill/>
                </a:ln>
                <a:solidFill>
                  <a:schemeClr val="tx1"/>
                </a:solidFill>
                <a:effectLst/>
                <a:uLnTx/>
                <a:uFillTx/>
                <a:latin typeface="+mn-lt"/>
                <a:cs typeface="B Nazanin" pitchFamily="2" charset="-78"/>
              </a:rPr>
              <a:t>)</a:t>
            </a:r>
            <a:r>
              <a:rPr kumimoji="0" lang="en-US" sz="2400" b="1" i="0" u="none" strike="noStrike" kern="0" cap="none" spc="0" normalizeH="0" baseline="0" noProof="0" dirty="0" smtClean="0">
                <a:ln>
                  <a:noFill/>
                </a:ln>
                <a:solidFill>
                  <a:schemeClr val="tx1"/>
                </a:solidFill>
                <a:effectLst/>
                <a:uLnTx/>
                <a:uFillTx/>
                <a:latin typeface="+mn-lt"/>
                <a:cs typeface="B Nazanin" pitchFamily="2" charset="-78"/>
              </a:rPr>
              <a:t>Assisted Pressure Controlled Mechanical Ventilation) </a:t>
            </a:r>
          </a:p>
          <a:p>
            <a:pPr marL="342900" marR="0" lvl="0" indent="-342900" algn="r" defTabSz="914400" rtl="1" eaLnBrk="1" fontAlgn="base" latinLnBrk="0" hangingPunct="1">
              <a:lnSpc>
                <a:spcPct val="100000"/>
              </a:lnSpc>
              <a:spcBef>
                <a:spcPct val="20000"/>
              </a:spcBef>
              <a:spcAft>
                <a:spcPct val="0"/>
              </a:spcAft>
              <a:buClr>
                <a:schemeClr val="tx1"/>
              </a:buClr>
              <a:buSzTx/>
              <a:buFontTx/>
              <a:buChar char="•"/>
              <a:tabLst/>
              <a:defRPr/>
            </a:pPr>
            <a:endParaRPr kumimoji="0" lang="en-US" b="0" i="0" u="none" strike="noStrike" kern="0" cap="none" spc="0" normalizeH="0" baseline="0" noProof="0" dirty="0">
              <a:ln>
                <a:noFill/>
              </a:ln>
              <a:solidFill>
                <a:schemeClr val="tx1"/>
              </a:solidFill>
              <a:effectLst/>
              <a:uLnTx/>
              <a:uFillTx/>
              <a:latin typeface="+mn-lt"/>
              <a:cs typeface="B Nazanin" pitchFamily="2" charset="-78"/>
            </a:endParaRPr>
          </a:p>
        </p:txBody>
      </p:sp>
      <p:sp>
        <p:nvSpPr>
          <p:cNvPr id="4" name="Rectangle 3"/>
          <p:cNvSpPr/>
          <p:nvPr/>
        </p:nvSpPr>
        <p:spPr>
          <a:xfrm>
            <a:off x="0" y="0"/>
            <a:ext cx="7010400" cy="769441"/>
          </a:xfrm>
          <a:prstGeom prst="rect">
            <a:avLst/>
          </a:prstGeom>
        </p:spPr>
        <p:txBody>
          <a:bodyPr wrap="square">
            <a:spAutoFit/>
          </a:bodyPr>
          <a:lstStyle/>
          <a:p>
            <a:pPr marL="342900" lvl="0" indent="-342900" algn="ctr">
              <a:spcBef>
                <a:spcPct val="20000"/>
              </a:spcBef>
              <a:buClr>
                <a:schemeClr val="tx1"/>
              </a:buClr>
              <a:defRPr/>
            </a:pPr>
            <a:r>
              <a:rPr lang="ar-SA" sz="4400" b="1" kern="0" dirty="0" smtClean="0">
                <a:solidFill>
                  <a:schemeClr val="accent5">
                    <a:lumMod val="75000"/>
                  </a:schemeClr>
                </a:solidFill>
                <a:cs typeface="B Kamran" pitchFamily="2" charset="-78"/>
              </a:rPr>
              <a:t>) </a:t>
            </a:r>
            <a:r>
              <a:rPr lang="en-US" sz="2400" b="1" kern="0" dirty="0" smtClean="0">
                <a:solidFill>
                  <a:schemeClr val="accent5">
                    <a:lumMod val="75000"/>
                  </a:schemeClr>
                </a:solidFill>
                <a:cs typeface="B Kamran" pitchFamily="2" charset="-78"/>
              </a:rPr>
              <a:t>Assisted Modes</a:t>
            </a:r>
            <a:r>
              <a:rPr lang="ar-SA" sz="4400" b="1" kern="0" dirty="0" smtClean="0">
                <a:solidFill>
                  <a:schemeClr val="accent5">
                    <a:lumMod val="75000"/>
                  </a:schemeClr>
                </a:solidFill>
                <a:cs typeface="B Kamran" pitchFamily="2" charset="-78"/>
              </a:rPr>
              <a:t>2- مدهای آسیسته یا کمکی</a:t>
            </a:r>
            <a:r>
              <a:rPr lang="ar-SA" sz="3600" b="1" kern="0" dirty="0" smtClean="0">
                <a:solidFill>
                  <a:schemeClr val="accent5">
                    <a:lumMod val="75000"/>
                  </a:schemeClr>
                </a:solidFill>
                <a:cs typeface="B Nazanin" pitchFamily="2" charset="-78"/>
              </a:rPr>
              <a:t>(</a:t>
            </a:r>
            <a:endParaRPr lang="en-US" kern="0" dirty="0" smtClean="0">
              <a:solidFill>
                <a:schemeClr val="accent5">
                  <a:lumMod val="75000"/>
                </a:schemeClr>
              </a:solidFill>
              <a:cs typeface="B Nazanin" pitchFamily="2"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28600"/>
            <a:ext cx="7086600" cy="707886"/>
          </a:xfrm>
          <a:prstGeom prst="rect">
            <a:avLst/>
          </a:prstGeom>
        </p:spPr>
        <p:txBody>
          <a:bodyPr wrap="square">
            <a:spAutoFit/>
          </a:bodyPr>
          <a:lstStyle/>
          <a:p>
            <a:r>
              <a:rPr lang="en-US" sz="2400" b="1" dirty="0" smtClean="0">
                <a:solidFill>
                  <a:schemeClr val="accent5">
                    <a:lumMod val="75000"/>
                  </a:schemeClr>
                </a:solidFill>
                <a:cs typeface="B Kamran" pitchFamily="2" charset="-78"/>
              </a:rPr>
              <a:t>(Spontaneous modes</a:t>
            </a:r>
            <a:r>
              <a:rPr lang="ar-SA" sz="2400" b="1" dirty="0" smtClean="0">
                <a:solidFill>
                  <a:schemeClr val="accent5">
                    <a:lumMod val="75000"/>
                  </a:schemeClr>
                </a:solidFill>
                <a:cs typeface="B Kamran" pitchFamily="2" charset="-78"/>
              </a:rPr>
              <a:t> </a:t>
            </a:r>
            <a:r>
              <a:rPr lang="ar-SA" sz="4000" b="1" dirty="0" smtClean="0">
                <a:solidFill>
                  <a:schemeClr val="accent5">
                    <a:lumMod val="75000"/>
                  </a:schemeClr>
                </a:solidFill>
                <a:cs typeface="B Kamran" pitchFamily="2" charset="-78"/>
              </a:rPr>
              <a:t>3- مدهای خودبخودی </a:t>
            </a:r>
            <a:r>
              <a:rPr lang="ar-SA" sz="3200" b="1" dirty="0" smtClean="0">
                <a:solidFill>
                  <a:schemeClr val="accent5">
                    <a:lumMod val="75000"/>
                  </a:schemeClr>
                </a:solidFill>
                <a:cs typeface="B Kamran" pitchFamily="2" charset="-78"/>
              </a:rPr>
              <a:t>(</a:t>
            </a:r>
            <a:endParaRPr lang="en-US" sz="3200" dirty="0" smtClean="0">
              <a:solidFill>
                <a:schemeClr val="accent5">
                  <a:lumMod val="75000"/>
                </a:schemeClr>
              </a:solidFill>
              <a:cs typeface="B Kamran" pitchFamily="2" charset="-78"/>
            </a:endParaRPr>
          </a:p>
        </p:txBody>
      </p:sp>
      <p:sp>
        <p:nvSpPr>
          <p:cNvPr id="4" name="Content Placeholder 2"/>
          <p:cNvSpPr txBox="1">
            <a:spLocks/>
          </p:cNvSpPr>
          <p:nvPr/>
        </p:nvSpPr>
        <p:spPr>
          <a:xfrm>
            <a:off x="228600" y="1481328"/>
            <a:ext cx="7924800" cy="5071872"/>
          </a:xfrm>
          <a:prstGeom prst="rect">
            <a:avLst/>
          </a:prstGeom>
        </p:spPr>
        <p:txBody>
          <a:bodyPr/>
          <a:lstStyle/>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2800" b="1" i="0" u="none" strike="noStrike" kern="0" cap="none" spc="0" normalizeH="0" baseline="0" noProof="0" dirty="0" smtClean="0">
                <a:ln>
                  <a:noFill/>
                </a:ln>
                <a:solidFill>
                  <a:schemeClr val="tx1"/>
                </a:solidFill>
                <a:effectLst/>
                <a:uLnTx/>
                <a:uFillTx/>
                <a:latin typeface="+mn-lt"/>
                <a:cs typeface="B Nazanin" pitchFamily="2" charset="-78"/>
              </a:rPr>
              <a:t>برای بیمارانی که تنفس داشته ولی قادر به انجام کل کار تنفسی نباشند ، شروع دم در مد </a:t>
            </a: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PS</a:t>
            </a:r>
            <a:r>
              <a:rPr kumimoji="0" lang="ar-SA" sz="2800" b="1" i="0" u="none" strike="noStrike" kern="0" cap="none" spc="0" normalizeH="0" baseline="0" noProof="0" dirty="0" smtClean="0">
                <a:ln>
                  <a:noFill/>
                </a:ln>
                <a:solidFill>
                  <a:schemeClr val="tx1"/>
                </a:solidFill>
                <a:effectLst/>
                <a:uLnTx/>
                <a:uFillTx/>
                <a:latin typeface="+mn-lt"/>
                <a:cs typeface="B Nazanin" pitchFamily="2" charset="-78"/>
              </a:rPr>
              <a:t> فقط بیمار بوده ولی در مد  </a:t>
            </a: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SIMV</a:t>
            </a:r>
            <a:r>
              <a:rPr kumimoji="0" lang="ar-SA" sz="2800" b="1" i="0" u="none" strike="noStrike" kern="0" cap="none" spc="0" normalizeH="0" baseline="0" noProof="0" dirty="0" smtClean="0">
                <a:ln>
                  <a:noFill/>
                </a:ln>
                <a:solidFill>
                  <a:schemeClr val="tx1"/>
                </a:solidFill>
                <a:effectLst/>
                <a:uLnTx/>
                <a:uFillTx/>
                <a:latin typeface="+mn-lt"/>
                <a:cs typeface="B Nazanin" pitchFamily="2" charset="-78"/>
              </a:rPr>
              <a:t> در صورت نبودن تنفس بیمار شروع کننده میتواند دستگاه باشد.مانند سایر مد ها </a:t>
            </a:r>
            <a:endParaRPr kumimoji="0" lang="en-US" sz="2800" b="1"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ar-SA" sz="2800" b="1" i="0" u="none" strike="noStrike" kern="0" cap="none" spc="0" normalizeH="0" baseline="0" noProof="0" dirty="0" smtClean="0">
                <a:ln>
                  <a:noFill/>
                </a:ln>
                <a:solidFill>
                  <a:schemeClr val="tx1"/>
                </a:solidFill>
                <a:effectLst/>
                <a:uLnTx/>
                <a:uFillTx/>
                <a:latin typeface="+mn-lt"/>
                <a:cs typeface="B Nazanin" pitchFamily="2" charset="-78"/>
              </a:rPr>
              <a:t>میتواند حجمی یا فشاری باشد</a:t>
            </a:r>
            <a:endParaRPr kumimoji="0" lang="en-US" sz="2800" b="0" i="0" u="none" strike="noStrike" kern="0" cap="none" spc="0" normalizeH="0" baseline="0" noProof="0" dirty="0" smtClean="0">
              <a:ln>
                <a:noFill/>
              </a:ln>
              <a:solidFill>
                <a:schemeClr val="tx1"/>
              </a:solidFill>
              <a:effectLst/>
              <a:uLnTx/>
              <a:uFillTx/>
              <a:latin typeface="+mn-lt"/>
              <a:cs typeface="B Nazanin" pitchFamily="2" charset="-78"/>
            </a:endParaRPr>
          </a:p>
          <a:p>
            <a:pPr marL="342900" marR="0" lvl="0" indent="-342900" algn="just" defTabSz="914400" rtl="1" eaLnBrk="1" fontAlgn="base" latinLnBrk="0" hangingPunct="1">
              <a:lnSpc>
                <a:spcPct val="100000"/>
              </a:lnSpc>
              <a:spcBef>
                <a:spcPct val="20000"/>
              </a:spcBef>
              <a:spcAft>
                <a:spcPct val="0"/>
              </a:spcAft>
              <a:buClr>
                <a:schemeClr val="tx1"/>
              </a:buClr>
              <a:buSzTx/>
              <a:buFontTx/>
              <a:buChar char="•"/>
              <a:tabLst/>
              <a:defRPr/>
            </a:pPr>
            <a:r>
              <a:rPr kumimoji="0" lang="fa-IR" sz="2800" b="1" i="0" u="none" strike="noStrike" kern="0" cap="none" spc="0" normalizeH="0" baseline="0" noProof="0" dirty="0" smtClean="0">
                <a:ln>
                  <a:noFill/>
                </a:ln>
                <a:solidFill>
                  <a:schemeClr val="tx1"/>
                </a:solidFill>
                <a:effectLst/>
                <a:uLnTx/>
                <a:uFillTx/>
                <a:latin typeface="+mn-lt"/>
                <a:cs typeface="B Nazanin" pitchFamily="2" charset="-78"/>
              </a:rPr>
              <a:t>فشاری</a:t>
            </a: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a:t>
            </a:r>
            <a:r>
              <a:rPr kumimoji="0" lang="en-US" sz="2800" b="1" i="0" u="none" strike="noStrike" kern="0" cap="none" spc="0" normalizeH="0" baseline="0" noProof="0" dirty="0" smtClean="0">
                <a:ln>
                  <a:noFill/>
                </a:ln>
                <a:solidFill>
                  <a:srgbClr val="FF0000"/>
                </a:solidFill>
                <a:effectLst/>
                <a:uLnTx/>
                <a:uFillTx/>
                <a:latin typeface="+mn-lt"/>
                <a:cs typeface="B Nazanin" pitchFamily="2" charset="-78"/>
              </a:rPr>
              <a:t>CPAP</a:t>
            </a: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a:t>
            </a:r>
            <a:r>
              <a:rPr kumimoji="0" lang="en-US" sz="2800" b="0"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Pressure Support with PEEP</a:t>
            </a:r>
            <a:r>
              <a:rPr kumimoji="0" lang="en-US" sz="2800" b="0" i="0" u="none" strike="noStrike" kern="0" cap="none" spc="0" normalizeH="0" baseline="0" noProof="0" dirty="0" smtClean="0">
                <a:ln>
                  <a:noFill/>
                </a:ln>
                <a:solidFill>
                  <a:schemeClr val="tx1"/>
                </a:solidFill>
                <a:effectLst/>
                <a:uLnTx/>
                <a:uFillTx/>
                <a:latin typeface="+mn-lt"/>
                <a:cs typeface="B Nazanin" pitchFamily="2" charset="-78"/>
              </a:rPr>
              <a:t>              </a:t>
            </a:r>
            <a:r>
              <a:rPr kumimoji="0" lang="fa-IR" sz="2800" b="1" i="0" u="none" strike="noStrike" kern="0" cap="none" spc="0" normalizeH="0" baseline="0" noProof="0" dirty="0" smtClean="0">
                <a:ln>
                  <a:noFill/>
                </a:ln>
                <a:solidFill>
                  <a:schemeClr val="tx1"/>
                </a:solidFill>
                <a:effectLst/>
                <a:uLnTx/>
                <a:uFillTx/>
                <a:latin typeface="+mn-lt"/>
                <a:cs typeface="B Nazanin" pitchFamily="2" charset="-78"/>
              </a:rPr>
              <a:t>حجمی – فشاری </a:t>
            </a: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a:t>
            </a:r>
            <a:r>
              <a:rPr kumimoji="0" lang="en-US" sz="2800" b="1" i="0" u="none" strike="noStrike" kern="0" cap="none" spc="0" normalizeH="0" baseline="0" noProof="0" dirty="0" smtClean="0">
                <a:ln>
                  <a:noFill/>
                </a:ln>
                <a:solidFill>
                  <a:srgbClr val="FF0000"/>
                </a:solidFill>
                <a:effectLst/>
                <a:uLnTx/>
                <a:uFillTx/>
                <a:latin typeface="+mn-lt"/>
                <a:cs typeface="B Nazanin" pitchFamily="2" charset="-78"/>
              </a:rPr>
              <a:t>SIMV</a:t>
            </a: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2800" b="1" i="0" u="none" strike="noStrike" kern="0" cap="none" spc="0" normalizeH="0" baseline="0" noProof="0" dirty="0" err="1" smtClean="0">
                <a:ln>
                  <a:noFill/>
                </a:ln>
                <a:solidFill>
                  <a:schemeClr val="tx1"/>
                </a:solidFill>
                <a:effectLst/>
                <a:uLnTx/>
                <a:uFillTx/>
                <a:latin typeface="+mn-lt"/>
                <a:cs typeface="B Nazanin" pitchFamily="2" charset="-78"/>
              </a:rPr>
              <a:t>Synchronised</a:t>
            </a: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 Intermittent Mechanical</a:t>
            </a:r>
            <a:r>
              <a:rPr kumimoji="0" lang="en-US" sz="2800" b="0" i="0" u="none" strike="noStrike" kern="0" cap="none" spc="0" normalizeH="0" baseline="0" noProof="0" dirty="0" smtClean="0">
                <a:ln>
                  <a:noFill/>
                </a:ln>
                <a:solidFill>
                  <a:schemeClr val="tx1"/>
                </a:solidFill>
                <a:effectLst/>
                <a:uLnTx/>
                <a:uFillTx/>
                <a:latin typeface="+mn-lt"/>
                <a:cs typeface="B Nazanin" pitchFamily="2" charset="-78"/>
              </a:rPr>
              <a:t> </a:t>
            </a:r>
            <a:r>
              <a:rPr kumimoji="0" lang="en-US" sz="2800" b="1" i="0" u="none" strike="noStrike" kern="0" cap="none" spc="0" normalizeH="0" baseline="0" noProof="0" dirty="0" smtClean="0">
                <a:ln>
                  <a:noFill/>
                </a:ln>
                <a:solidFill>
                  <a:schemeClr val="tx1"/>
                </a:solidFill>
                <a:effectLst/>
                <a:uLnTx/>
                <a:uFillTx/>
                <a:latin typeface="+mn-lt"/>
                <a:cs typeface="B Nazanin" pitchFamily="2" charset="-78"/>
              </a:rPr>
              <a:t>Ventilation</a:t>
            </a:r>
          </a:p>
        </p:txBody>
      </p:sp>
    </p:spTree>
  </p:cSld>
  <p:clrMapOvr>
    <a:masterClrMapping/>
  </p:clrMapOvr>
</p:sld>
</file>

<file path=ppt/theme/theme1.xml><?xml version="1.0" encoding="utf-8"?>
<a:theme xmlns:a="http://schemas.openxmlformats.org/drawingml/2006/main" name="TS010286212">
  <a:themeElements>
    <a:clrScheme name="">
      <a:dk1>
        <a:srgbClr val="000066"/>
      </a:dk1>
      <a:lt1>
        <a:srgbClr val="FFFFFF"/>
      </a:lt1>
      <a:dk2>
        <a:srgbClr val="FFFFFF"/>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fontScheme name="PPP_SNATU_TXT_New_Lif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PP_SNATU_TXT_New_Lif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P_SNATU_TXT_New_Lif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P_SNATU_TXT_New_Lif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P_SNATU_TXT_New_Lif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P_SNATU_TXT_New_Lif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P_SNATU_TXT_New_Lif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P_SNATU_TXT_New_Lif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P_SNATU_TXT_New_Lif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P_SNATU_TXT_New_Lif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P_SNATU_TXT_New_Lif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P_SNATU_TXT_New_Lif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PP_SNATU_TXT_New_Life 13">
        <a:dk1>
          <a:srgbClr val="000000"/>
        </a:dk1>
        <a:lt1>
          <a:srgbClr val="FFFFFF"/>
        </a:lt1>
        <a:dk2>
          <a:srgbClr val="003366"/>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14">
        <a:dk1>
          <a:srgbClr val="000066"/>
        </a:dk1>
        <a:lt1>
          <a:srgbClr val="FFFFFF"/>
        </a:lt1>
        <a:dk2>
          <a:srgbClr val="0033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16">
        <a:dk1>
          <a:srgbClr val="FFFFFF"/>
        </a:dk1>
        <a:lt1>
          <a:srgbClr val="FFFFFF"/>
        </a:lt1>
        <a:dk2>
          <a:srgbClr val="000066"/>
        </a:dk2>
        <a:lt2>
          <a:srgbClr val="808080"/>
        </a:lt2>
        <a:accent1>
          <a:srgbClr val="BBE0E3"/>
        </a:accent1>
        <a:accent2>
          <a:srgbClr val="333399"/>
        </a:accent2>
        <a:accent3>
          <a:srgbClr val="FFFFFF"/>
        </a:accent3>
        <a:accent4>
          <a:srgbClr val="DADAD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ct:contentTypeSchema xmlns:ct="http://schemas.microsoft.com/office/2006/metadata/contentType" xmlns:ma="http://schemas.microsoft.com/office/2006/metadata/properties/metaAttributes" ct:_="" ma:_="" ma:contentTypeName="OOFile" ma:contentTypeID="0x0101006025706CF4CD034688BEBAE97A2E701D020200C3831ACA17D8814887A164412888521E" ma:contentTypeVersion="7" ma:contentTypeDescription="Create a new document." ma:contentTypeScope="" ma:versionID="ed1fea5d08807278759d338940aa9e8f">
  <xsd:schema xmlns:xsd="http://www.w3.org/2001/XMLSchema" xmlns:xs="http://www.w3.org/2001/XMLSchema" xmlns:p="http://schemas.microsoft.com/office/2006/metadata/properties" xmlns:ns2="145c5697-5eb5-440b-b2f1-a8273fb59250" targetNamespace="http://schemas.microsoft.com/office/2006/metadata/properties" ma:root="true" ma:fieldsID="174e4b03d57b3d621fa064bbab783e99" ns2:_="">
    <xsd:import namespace="145c5697-5eb5-440b-b2f1-a8273fb59250"/>
    <xsd:element name="properties">
      <xsd:complexType>
        <xsd:sequence>
          <xsd:element name="documentManagement">
            <xsd:complexType>
              <xsd:all>
                <xsd:element ref="ns2:AssetId" minOccurs="0"/>
                <xsd:element ref="ns2:AuthoringAssetId" minOccurs="0"/>
                <xsd:element ref="ns2:AssetType" minOccurs="0"/>
                <xsd:element ref="ns2:Markets" minOccurs="0"/>
                <xsd:element ref="ns2:NumericAssetId" minOccurs="0"/>
                <xsd:element ref="ns2:AppV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5c5697-5eb5-440b-b2f1-a8273fb59250" elementFormDefault="qualified">
    <xsd:import namespace="http://schemas.microsoft.com/office/2006/documentManagement/types"/>
    <xsd:import namespace="http://schemas.microsoft.com/office/infopath/2007/PartnerControls"/>
    <xsd:element name="AssetId" ma:index="8" nillable="true" ma:displayName="AssetId" ma:indexed="true" ma:internalName="AssetId" ma:readOnly="false">
      <xsd:simpleType>
        <xsd:restriction base="dms:Text"/>
      </xsd:simpleType>
    </xsd:element>
    <xsd:element name="AuthoringAssetId" ma:index="9" nillable="true" ma:displayName="AuthoringAssetId" ma:indexed="true" ma:internalName="AuthoringAssetId" ma:readOnly="false">
      <xsd:simpleType>
        <xsd:restriction base="dms:Text"/>
      </xsd:simpleType>
    </xsd:element>
    <xsd:element name="AssetType" ma:index="10" nillable="true" ma:displayName="AssetType" ma:internalName="AssetType" ma:readOnly="false">
      <xsd:simpleType>
        <xsd:restriction base="dms:Text"/>
      </xsd:simpleType>
    </xsd:element>
    <xsd:element name="Markets" ma:index="11" nillable="true" ma:displayName="Markets" ma:internalName="Markets" ma:readOnly="false">
      <xsd:simpleType>
        <xsd:restriction base="dms:Text"/>
      </xsd:simpleType>
    </xsd:element>
    <xsd:element name="NumericAssetId" ma:index="12" nillable="true" ma:displayName="NumericAssetId" ma:indexed="true" ma:internalName="NumericAssetId" ma:readOnly="false">
      <xsd:simpleType>
        <xsd:restriction base="dms:Unknown"/>
      </xsd:simpleType>
    </xsd:element>
    <xsd:element name="AppVer" ma:index="13" nillable="true" ma:displayName="AppVer" ma:internalName="AppVer"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documentManagement>
    <NumericAssetId xmlns="145c5697-5eb5-440b-b2f1-a8273fb59250" xsi:nil="true"/>
    <AssetType xmlns="145c5697-5eb5-440b-b2f1-a8273fb59250">TP</AssetType>
    <Markets xmlns="145c5697-5eb5-440b-b2f1-a8273fb59250" xsi:nil="true"/>
    <AppVer xmlns="145c5697-5eb5-440b-b2f1-a8273fb59250" xsi:nil="true"/>
    <AuthoringAssetId xmlns="145c5697-5eb5-440b-b2f1-a8273fb59250">TP010286212</AuthoringAssetId>
    <AssetId xmlns="145c5697-5eb5-440b-b2f1-a8273fb59250">TS010286212</AssetId>
  </documentManagement>
</p:properties>
</file>

<file path=customXml/itemProps1.xml><?xml version="1.0" encoding="utf-8"?>
<ds:datastoreItem xmlns:ds="http://schemas.openxmlformats.org/officeDocument/2006/customXml" ds:itemID="{ABAC6B9E-8FC8-4D3F-879E-6C074A981216}">
  <ds:schemaRefs>
    <ds:schemaRef ds:uri="http://schemas.microsoft.com/office/2006/metadata/longProperties"/>
  </ds:schemaRefs>
</ds:datastoreItem>
</file>

<file path=customXml/itemProps2.xml><?xml version="1.0" encoding="utf-8"?>
<ds:datastoreItem xmlns:ds="http://schemas.openxmlformats.org/officeDocument/2006/customXml" ds:itemID="{781534A5-A9BE-4346-9214-51B98BC17B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5c5697-5eb5-440b-b2f1-a8273fb5925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C58F13F0-D61A-4B88-9904-CD4305CAD223}">
  <ds:schemaRefs>
    <ds:schemaRef ds:uri="http://schemas.microsoft.com/sharepoint/v3/contenttype/forms"/>
  </ds:schemaRefs>
</ds:datastoreItem>
</file>

<file path=customXml/itemProps4.xml><?xml version="1.0" encoding="utf-8"?>
<ds:datastoreItem xmlns:ds="http://schemas.openxmlformats.org/officeDocument/2006/customXml" ds:itemID="{B2C5AAFA-50EC-4F31-9A1E-10A219092384}">
  <ds:schemaRefs>
    <ds:schemaRef ds:uri="http://schemas.microsoft.com/office/2006/metadata/properties"/>
    <ds:schemaRef ds:uri="145c5697-5eb5-440b-b2f1-a8273fb59250"/>
  </ds:schemaRefs>
</ds:datastoreItem>
</file>

<file path=docProps/app.xml><?xml version="1.0" encoding="utf-8"?>
<Properties xmlns="http://schemas.openxmlformats.org/officeDocument/2006/extended-properties" xmlns:vt="http://schemas.openxmlformats.org/officeDocument/2006/docPropsVTypes">
  <Template>TS010286212</Template>
  <TotalTime>141</TotalTime>
  <Words>1070</Words>
  <Application>Microsoft Office PowerPoint</Application>
  <PresentationFormat>On-screen Show (4:3)</PresentationFormat>
  <Paragraphs>103</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TS010286212</vt:lpstr>
      <vt:lpstr>مرکز آموزشی پژوهشی و درمانی پیوند اعضاء و دیالیز منتصریه</vt:lpstr>
      <vt:lpstr>تهویه مکانیکی</vt:lpstr>
      <vt:lpstr>Mechanical Ventilation </vt:lpstr>
      <vt:lpstr>نحوه تهویه...</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باتشکر</vt:lpstr>
    </vt:vector>
  </TitlesOfParts>
  <Company>MUMS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oudias2</dc:creator>
  <cp:lastModifiedBy>varasteha1</cp:lastModifiedBy>
  <cp:revision>38</cp:revision>
  <dcterms:created xsi:type="dcterms:W3CDTF">2015-12-16T08:08:32Z</dcterms:created>
  <dcterms:modified xsi:type="dcterms:W3CDTF">2016-01-10T09:37:29Z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kets">
    <vt:lpwstr/>
  </property>
  <property fmtid="{D5CDD505-2E9C-101B-9397-08002B2CF9AE}" pid="3" name="TPInstallLocation">
    <vt:lpwstr>{My Templates}</vt:lpwstr>
  </property>
  <property fmtid="{D5CDD505-2E9C-101B-9397-08002B2CF9AE}" pid="4" name="PrimaryImageGen">
    <vt:lpwstr>true</vt:lpwstr>
  </property>
  <property fmtid="{D5CDD505-2E9C-101B-9397-08002B2CF9AE}" pid="5" name="AssetType">
    <vt:lpwstr>TP</vt:lpwstr>
  </property>
  <property fmtid="{D5CDD505-2E9C-101B-9397-08002B2CF9AE}" pid="6" name="BugNumber">
    <vt:lpwstr>191</vt:lpwstr>
  </property>
  <property fmtid="{D5CDD505-2E9C-101B-9397-08002B2CF9AE}" pid="7" name="TPCommandLine">
    <vt:lpwstr>{PP} /n {FilePath}</vt:lpwstr>
  </property>
  <property fmtid="{D5CDD505-2E9C-101B-9397-08002B2CF9AE}" pid="8" name="TemplateStatus">
    <vt:lpwstr>Complete</vt:lpwstr>
  </property>
  <property fmtid="{D5CDD505-2E9C-101B-9397-08002B2CF9AE}" pid="9" name="TPAppVersion">
    <vt:lpwstr>11</vt:lpwstr>
  </property>
  <property fmtid="{D5CDD505-2E9C-101B-9397-08002B2CF9AE}" pid="10" name="ContentTypeId">
    <vt:lpwstr>0x0101006025706CF4CD034688BEBAE97A2E701D020200C3831ACA17D8814887A164412888521E</vt:lpwstr>
  </property>
  <property fmtid="{D5CDD505-2E9C-101B-9397-08002B2CF9AE}" pid="11" name="IsDeleted">
    <vt:lpwstr>false</vt:lpwstr>
  </property>
  <property fmtid="{D5CDD505-2E9C-101B-9397-08002B2CF9AE}" pid="12" name="Milestone">
    <vt:lpwstr>Continuous</vt:lpwstr>
  </property>
  <property fmtid="{D5CDD505-2E9C-101B-9397-08002B2CF9AE}" pid="13" name="APAuthor">
    <vt:lpwstr>191</vt:lpwstr>
  </property>
  <property fmtid="{D5CDD505-2E9C-101B-9397-08002B2CF9AE}" pid="14" name="TrustLevel">
    <vt:lpwstr>Microsoft Managed Content</vt:lpwstr>
  </property>
  <property fmtid="{D5CDD505-2E9C-101B-9397-08002B2CF9AE}" pid="15" name="IsSearchable">
    <vt:lpwstr>false</vt:lpwstr>
  </property>
  <property fmtid="{D5CDD505-2E9C-101B-9397-08002B2CF9AE}" pid="16" name="NumericId">
    <vt:lpwstr>-1</vt:lpwstr>
  </property>
  <property fmtid="{D5CDD505-2E9C-101B-9397-08002B2CF9AE}" pid="17" name="PublishTargets">
    <vt:lpwstr>OfficeOnline</vt:lpwstr>
  </property>
  <property fmtid="{D5CDD505-2E9C-101B-9397-08002B2CF9AE}" pid="18" name="TPFriendlyName">
    <vt:lpwstr>{My Templates}</vt:lpwstr>
  </property>
  <property fmtid="{D5CDD505-2E9C-101B-9397-08002B2CF9AE}" pid="19" name="AssetId">
    <vt:lpwstr>TS010286212</vt:lpwstr>
  </property>
  <property fmtid="{D5CDD505-2E9C-101B-9397-08002B2CF9AE}" pid="20" name="TPLaunchHelpLinkType">
    <vt:lpwstr>Template</vt:lpwstr>
  </property>
  <property fmtid="{D5CDD505-2E9C-101B-9397-08002B2CF9AE}" pid="21" name="OpenTemplate">
    <vt:lpwstr>true</vt:lpwstr>
  </property>
  <property fmtid="{D5CDD505-2E9C-101B-9397-08002B2CF9AE}" pid="22" name="SourceTitle">
    <vt:lpwstr>Medical stethoscope design template</vt:lpwstr>
  </property>
  <property fmtid="{D5CDD505-2E9C-101B-9397-08002B2CF9AE}" pid="23" name="TPLaunchHelpLink">
    <vt:lpwstr/>
  </property>
  <property fmtid="{D5CDD505-2E9C-101B-9397-08002B2CF9AE}" pid="24" name="APEditor">
    <vt:lpwstr>92</vt:lpwstr>
  </property>
  <property fmtid="{D5CDD505-2E9C-101B-9397-08002B2CF9AE}" pid="25" name="TPApplication">
    <vt:lpwstr>PowerPoint</vt:lpwstr>
  </property>
  <property fmtid="{D5CDD505-2E9C-101B-9397-08002B2CF9AE}" pid="26" name="Provider">
    <vt:lpwstr>EY010241418</vt:lpwstr>
  </property>
  <property fmtid="{D5CDD505-2E9C-101B-9397-08002B2CF9AE}" pid="27" name="UACurrentWords">
    <vt:lpwstr>0</vt:lpwstr>
  </property>
  <property fmtid="{D5CDD505-2E9C-101B-9397-08002B2CF9AE}" pid="28" name="Applications">
    <vt:lpwstr>64;#PowerPoint 2003;#79;#Template 12;#65;#Microsoft Office PowerPoint 2007</vt:lpwstr>
  </property>
  <property fmtid="{D5CDD505-2E9C-101B-9397-08002B2CF9AE}" pid="29" name="UALocRecommendation">
    <vt:lpwstr>Never Localize</vt:lpwstr>
  </property>
  <property fmtid="{D5CDD505-2E9C-101B-9397-08002B2CF9AE}" pid="30" name="Title">
    <vt:lpwstr>Medical stethoscope design template</vt:lpwstr>
  </property>
  <property fmtid="{D5CDD505-2E9C-101B-9397-08002B2CF9AE}" pid="31" name="PublishStatusLookup">
    <vt:lpwstr>261379</vt:lpwstr>
  </property>
  <property fmtid="{D5CDD505-2E9C-101B-9397-08002B2CF9AE}" pid="32" name="APTrustLevel">
    <vt:lpwstr>1.00000000000000</vt:lpwstr>
  </property>
  <property fmtid="{D5CDD505-2E9C-101B-9397-08002B2CF9AE}" pid="33" name="TPClientViewer">
    <vt:lpwstr>Microsoft Office PowerPoint</vt:lpwstr>
  </property>
  <property fmtid="{D5CDD505-2E9C-101B-9397-08002B2CF9AE}" pid="34" name="TPComponent">
    <vt:lpwstr>PPTFiles</vt:lpwstr>
  </property>
  <property fmtid="{D5CDD505-2E9C-101B-9397-08002B2CF9AE}" pid="35" name="TPNamespace">
    <vt:lpwstr>POWERPNT</vt:lpwstr>
  </property>
  <property fmtid="{D5CDD505-2E9C-101B-9397-08002B2CF9AE}" pid="36" name="Content Type">
    <vt:lpwstr>OOFile</vt:lpwstr>
  </property>
  <property fmtid="{D5CDD505-2E9C-101B-9397-08002B2CF9AE}" pid="37" name="AuthoringAssetId">
    <vt:lpwstr>TP010286212</vt:lpwstr>
  </property>
  <property fmtid="{D5CDD505-2E9C-101B-9397-08002B2CF9AE}" pid="38" name="NumericAssetId">
    <vt:lpwstr/>
  </property>
  <property fmtid="{D5CDD505-2E9C-101B-9397-08002B2CF9AE}" pid="39" name="AppVer">
    <vt:lpwstr/>
  </property>
</Properties>
</file>