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9" r:id="rId7"/>
    <p:sldId id="257"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16" autoAdjust="0"/>
    <p:restoredTop sz="94605" autoAdjust="0"/>
  </p:normalViewPr>
  <p:slideViewPr>
    <p:cSldViewPr>
      <p:cViewPr>
        <p:scale>
          <a:sx n="50" d="100"/>
          <a:sy n="50" d="100"/>
        </p:scale>
        <p:origin x="-1848" y="-3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4572000"/>
            <a:ext cx="7848600" cy="762000"/>
          </a:xfrm>
        </p:spPr>
        <p:txBody>
          <a:bodyPr/>
          <a:lstStyle>
            <a:lvl1pPr>
              <a:defRPr>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52400" y="5410200"/>
            <a:ext cx="7848600" cy="457200"/>
          </a:xfrm>
        </p:spPr>
        <p:txBody>
          <a:bodyPr anchor="ctr"/>
          <a:lstStyle>
            <a:lvl1pPr marL="0" indent="0">
              <a:buFontTx/>
              <a:buNone/>
              <a:tabLst>
                <a:tab pos="4919663" algn="l"/>
              </a:tabLst>
              <a:defRPr sz="2400"/>
            </a:lvl1pPr>
          </a:lstStyle>
          <a:p>
            <a:r>
              <a:rPr lang="en-US" smtClean="0"/>
              <a:t>Click to edit Master subtitle style</a:t>
            </a:r>
            <a:endParaRPr lang="en-US"/>
          </a:p>
        </p:txBody>
      </p:sp>
      <p:sp>
        <p:nvSpPr>
          <p:cNvPr id="3174" name="Rectangle 102"/>
          <p:cNvSpPr>
            <a:spLocks noGrp="1" noChangeArrowheads="1"/>
          </p:cNvSpPr>
          <p:nvPr>
            <p:ph type="dt" sz="half" idx="2"/>
          </p:nvPr>
        </p:nvSpPr>
        <p:spPr/>
        <p:txBody>
          <a:bodyPr/>
          <a:lstStyle>
            <a:lvl1pPr>
              <a:defRPr/>
            </a:lvl1pPr>
          </a:lstStyle>
          <a:p>
            <a:endParaRPr lang="en-US"/>
          </a:p>
        </p:txBody>
      </p:sp>
      <p:sp>
        <p:nvSpPr>
          <p:cNvPr id="3175" name="Rectangle 103"/>
          <p:cNvSpPr>
            <a:spLocks noGrp="1" noChangeArrowheads="1"/>
          </p:cNvSpPr>
          <p:nvPr>
            <p:ph type="ftr" sz="quarter" idx="3"/>
          </p:nvPr>
        </p:nvSpPr>
        <p:spPr/>
        <p:txBody>
          <a:bodyPr/>
          <a:lstStyle>
            <a:lvl1pPr>
              <a:defRPr/>
            </a:lvl1pPr>
          </a:lstStyle>
          <a:p>
            <a:endParaRPr lang="en-US"/>
          </a:p>
        </p:txBody>
      </p:sp>
      <p:sp>
        <p:nvSpPr>
          <p:cNvPr id="3176" name="Rectangle 104"/>
          <p:cNvSpPr>
            <a:spLocks noGrp="1" noChangeArrowheads="1"/>
          </p:cNvSpPr>
          <p:nvPr>
            <p:ph type="sldNum" sz="quarter" idx="4"/>
          </p:nvPr>
        </p:nvSpPr>
        <p:spPr/>
        <p:txBody>
          <a:bodyPr/>
          <a:lstStyle>
            <a:lvl1pPr>
              <a:defRPr/>
            </a:lvl1pPr>
          </a:lstStyle>
          <a:p>
            <a:fld id="{CDAA2619-B434-41D0-9D22-B63873E9A23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7A1A9F-DE70-4E6C-B08D-5D41F292D47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24550" y="152400"/>
            <a:ext cx="1924050" cy="60198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152400" y="152400"/>
            <a:ext cx="56197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F5F61B-8228-4B5F-8CC1-F45BE2D47A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299EDA-7409-4826-8101-611EC0FD416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548DC6-518F-41D6-B106-456FE9EF492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52400" y="14478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076700" y="14478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1D3A4A-EF3C-4E74-A228-816D7A1F531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10A5C78-0E0F-4D94-BB20-C026DDCC9A6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4C1C33-7F1E-43B2-8A41-C917289DED0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8A875E8-7586-42DD-9948-9B6B124D3CF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CE8B9C-BF85-481C-A910-B7A9AC264B4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28382F-5340-42F2-A276-7D3CD34CD58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7467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447800"/>
            <a:ext cx="76962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Rectangle 28"/>
          <p:cNvSpPr>
            <a:spLocks noGrp="1" noChangeArrowheads="1"/>
          </p:cNvSpPr>
          <p:nvPr>
            <p:ph type="dt" sz="half" idx="2"/>
          </p:nvPr>
        </p:nvSpPr>
        <p:spPr bwMode="auto">
          <a:xfrm>
            <a:off x="152400" y="6477000"/>
            <a:ext cx="240347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53" name="Rectangle 29"/>
          <p:cNvSpPr>
            <a:spLocks noGrp="1" noChangeArrowheads="1"/>
          </p:cNvSpPr>
          <p:nvPr>
            <p:ph type="ftr" sz="quarter" idx="3"/>
          </p:nvPr>
        </p:nvSpPr>
        <p:spPr bwMode="auto">
          <a:xfrm>
            <a:off x="2687638" y="64770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54" name="Rectangle 30"/>
          <p:cNvSpPr>
            <a:spLocks noGrp="1" noChangeArrowheads="1"/>
          </p:cNvSpPr>
          <p:nvPr>
            <p:ph type="sldNum" sz="quarter" idx="4"/>
          </p:nvPr>
        </p:nvSpPr>
        <p:spPr bwMode="auto">
          <a:xfrm>
            <a:off x="5715000" y="6477000"/>
            <a:ext cx="21717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37935A41-6D31-4AA4-8F88-EA54316776C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1" eaLnBrk="1" fontAlgn="base" hangingPunct="1">
        <a:spcBef>
          <a:spcPct val="0"/>
        </a:spcBef>
        <a:spcAft>
          <a:spcPct val="0"/>
        </a:spcAft>
        <a:defRPr sz="3600">
          <a:solidFill>
            <a:schemeClr val="tx2"/>
          </a:solidFill>
          <a:latin typeface="+mj-lt"/>
          <a:ea typeface="+mj-ea"/>
          <a:cs typeface="+mj-cs"/>
        </a:defRPr>
      </a:lvl1pPr>
      <a:lvl2pPr algn="l" rtl="1" eaLnBrk="1" fontAlgn="base" hangingPunct="1">
        <a:spcBef>
          <a:spcPct val="0"/>
        </a:spcBef>
        <a:spcAft>
          <a:spcPct val="0"/>
        </a:spcAft>
        <a:defRPr sz="3600">
          <a:solidFill>
            <a:schemeClr val="tx2"/>
          </a:solidFill>
          <a:latin typeface="Arial" charset="0"/>
        </a:defRPr>
      </a:lvl2pPr>
      <a:lvl3pPr algn="l" rtl="1" eaLnBrk="1" fontAlgn="base" hangingPunct="1">
        <a:spcBef>
          <a:spcPct val="0"/>
        </a:spcBef>
        <a:spcAft>
          <a:spcPct val="0"/>
        </a:spcAft>
        <a:defRPr sz="3600">
          <a:solidFill>
            <a:schemeClr val="tx2"/>
          </a:solidFill>
          <a:latin typeface="Arial" charset="0"/>
        </a:defRPr>
      </a:lvl3pPr>
      <a:lvl4pPr algn="l" rtl="1" eaLnBrk="1" fontAlgn="base" hangingPunct="1">
        <a:spcBef>
          <a:spcPct val="0"/>
        </a:spcBef>
        <a:spcAft>
          <a:spcPct val="0"/>
        </a:spcAft>
        <a:defRPr sz="3600">
          <a:solidFill>
            <a:schemeClr val="tx2"/>
          </a:solidFill>
          <a:latin typeface="Arial" charset="0"/>
        </a:defRPr>
      </a:lvl4pPr>
      <a:lvl5pPr algn="l" rtl="1" eaLnBrk="1" fontAlgn="base" hangingPunct="1">
        <a:spcBef>
          <a:spcPct val="0"/>
        </a:spcBef>
        <a:spcAft>
          <a:spcPct val="0"/>
        </a:spcAft>
        <a:defRPr sz="3600">
          <a:solidFill>
            <a:schemeClr val="tx2"/>
          </a:solidFill>
          <a:latin typeface="Arial" charset="0"/>
        </a:defRPr>
      </a:lvl5pPr>
      <a:lvl6pPr marL="457200" algn="l" rtl="1" eaLnBrk="1" fontAlgn="base" hangingPunct="1">
        <a:spcBef>
          <a:spcPct val="0"/>
        </a:spcBef>
        <a:spcAft>
          <a:spcPct val="0"/>
        </a:spcAft>
        <a:defRPr sz="3600">
          <a:solidFill>
            <a:schemeClr val="tx2"/>
          </a:solidFill>
          <a:latin typeface="Arial" charset="0"/>
        </a:defRPr>
      </a:lvl6pPr>
      <a:lvl7pPr marL="914400" algn="l" rtl="1" eaLnBrk="1" fontAlgn="base" hangingPunct="1">
        <a:spcBef>
          <a:spcPct val="0"/>
        </a:spcBef>
        <a:spcAft>
          <a:spcPct val="0"/>
        </a:spcAft>
        <a:defRPr sz="3600">
          <a:solidFill>
            <a:schemeClr val="tx2"/>
          </a:solidFill>
          <a:latin typeface="Arial" charset="0"/>
        </a:defRPr>
      </a:lvl7pPr>
      <a:lvl8pPr marL="1371600" algn="l" rtl="1" eaLnBrk="1" fontAlgn="base" hangingPunct="1">
        <a:spcBef>
          <a:spcPct val="0"/>
        </a:spcBef>
        <a:spcAft>
          <a:spcPct val="0"/>
        </a:spcAft>
        <a:defRPr sz="3600">
          <a:solidFill>
            <a:schemeClr val="tx2"/>
          </a:solidFill>
          <a:latin typeface="Arial" charset="0"/>
        </a:defRPr>
      </a:lvl8pPr>
      <a:lvl9pPr marL="1828800" algn="l" rtl="1" eaLnBrk="1" fontAlgn="base" hangingPunct="1">
        <a:spcBef>
          <a:spcPct val="0"/>
        </a:spcBef>
        <a:spcAft>
          <a:spcPct val="0"/>
        </a:spcAft>
        <a:defRPr sz="3600">
          <a:solidFill>
            <a:schemeClr val="tx2"/>
          </a:solidFill>
          <a:latin typeface="Arial" charset="0"/>
        </a:defRPr>
      </a:lvl9pPr>
    </p:titleStyle>
    <p:bodyStyle>
      <a:lvl1pPr marL="342900" indent="-342900" algn="r" rtl="1"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800">
          <a:solidFill>
            <a:schemeClr val="tx1"/>
          </a:solidFill>
          <a:latin typeface="+mn-lt"/>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defRPr>
      </a:lvl3pPr>
      <a:lvl4pPr marL="1600200" indent="-228600" algn="r" rtl="1" eaLnBrk="1" fontAlgn="base" hangingPunct="1">
        <a:spcBef>
          <a:spcPct val="20000"/>
        </a:spcBef>
        <a:spcAft>
          <a:spcPct val="0"/>
        </a:spcAft>
        <a:buClr>
          <a:schemeClr val="tx1"/>
        </a:buClr>
        <a:buChar char="–"/>
        <a:defRPr sz="2000">
          <a:solidFill>
            <a:schemeClr val="tx1"/>
          </a:solidFill>
          <a:latin typeface="+mn-lt"/>
        </a:defRPr>
      </a:lvl4pPr>
      <a:lvl5pPr marL="2057400" indent="-228600" algn="r" rtl="1" eaLnBrk="1" fontAlgn="base" hangingPunct="1">
        <a:spcBef>
          <a:spcPct val="20000"/>
        </a:spcBef>
        <a:spcAft>
          <a:spcPct val="0"/>
        </a:spcAft>
        <a:buClr>
          <a:schemeClr val="tx1"/>
        </a:buClr>
        <a:buChar char="»"/>
        <a:defRPr sz="2000">
          <a:solidFill>
            <a:schemeClr val="tx1"/>
          </a:solidFill>
          <a:latin typeface="+mn-lt"/>
        </a:defRPr>
      </a:lvl5pPr>
      <a:lvl6pPr marL="2514600" indent="-228600" algn="r" rtl="1" eaLnBrk="1" fontAlgn="base" hangingPunct="1">
        <a:spcBef>
          <a:spcPct val="20000"/>
        </a:spcBef>
        <a:spcAft>
          <a:spcPct val="0"/>
        </a:spcAft>
        <a:buClr>
          <a:schemeClr val="tx1"/>
        </a:buClr>
        <a:buChar char="»"/>
        <a:defRPr sz="2000">
          <a:solidFill>
            <a:schemeClr val="tx1"/>
          </a:solidFill>
          <a:latin typeface="+mn-lt"/>
        </a:defRPr>
      </a:lvl6pPr>
      <a:lvl7pPr marL="2971800" indent="-228600" algn="r" rtl="1" eaLnBrk="1" fontAlgn="base" hangingPunct="1">
        <a:spcBef>
          <a:spcPct val="20000"/>
        </a:spcBef>
        <a:spcAft>
          <a:spcPct val="0"/>
        </a:spcAft>
        <a:buClr>
          <a:schemeClr val="tx1"/>
        </a:buClr>
        <a:buChar char="»"/>
        <a:defRPr sz="2000">
          <a:solidFill>
            <a:schemeClr val="tx1"/>
          </a:solidFill>
          <a:latin typeface="+mn-lt"/>
        </a:defRPr>
      </a:lvl7pPr>
      <a:lvl8pPr marL="3429000" indent="-228600" algn="r" rtl="1" eaLnBrk="1" fontAlgn="base" hangingPunct="1">
        <a:spcBef>
          <a:spcPct val="20000"/>
        </a:spcBef>
        <a:spcAft>
          <a:spcPct val="0"/>
        </a:spcAft>
        <a:buClr>
          <a:schemeClr val="tx1"/>
        </a:buClr>
        <a:buChar char="»"/>
        <a:defRPr sz="2000">
          <a:solidFill>
            <a:schemeClr val="tx1"/>
          </a:solidFill>
          <a:latin typeface="+mn-lt"/>
        </a:defRPr>
      </a:lvl8pPr>
      <a:lvl9pPr marL="3886200" indent="-228600" algn="r" rtl="1" eaLnBrk="1" fontAlgn="base" hangingPunct="1">
        <a:spcBef>
          <a:spcPct val="20000"/>
        </a:spcBef>
        <a:spcAft>
          <a:spcPct val="0"/>
        </a:spcAft>
        <a:buClr>
          <a:schemeClr val="tx1"/>
        </a:buClr>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2819400"/>
            <a:ext cx="6172200" cy="762000"/>
          </a:xfrm>
        </p:spPr>
        <p:txBody>
          <a:bodyPr/>
          <a:lstStyle/>
          <a:p>
            <a:pPr algn="ctr"/>
            <a:r>
              <a:rPr lang="fa-IR" sz="5400" dirty="0" smtClean="0">
                <a:latin typeface="IranNastaliq" pitchFamily="18" charset="0"/>
                <a:cs typeface="IranNastaliq" pitchFamily="18" charset="0"/>
              </a:rPr>
              <a:t>مرکز آموزشی پژوهشی و درمانی پیوند اعضاء و دیالیز منتصریه</a:t>
            </a:r>
            <a:endParaRPr lang="fa-IR" sz="5400" dirty="0">
              <a:latin typeface="IranNastaliq" pitchFamily="18" charset="0"/>
              <a:cs typeface="IranNastaliq" pitchFamily="18" charset="0"/>
            </a:endParaRPr>
          </a:p>
        </p:txBody>
      </p:sp>
      <p:sp>
        <p:nvSpPr>
          <p:cNvPr id="3" name="Subtitle 2"/>
          <p:cNvSpPr>
            <a:spLocks noGrp="1"/>
          </p:cNvSpPr>
          <p:nvPr>
            <p:ph type="subTitle" idx="1"/>
          </p:nvPr>
        </p:nvSpPr>
        <p:spPr>
          <a:xfrm>
            <a:off x="3733800" y="4343400"/>
            <a:ext cx="2362200" cy="457200"/>
          </a:xfrm>
        </p:spPr>
        <p:txBody>
          <a:bodyPr/>
          <a:lstStyle/>
          <a:p>
            <a:pPr algn="ctr"/>
            <a:r>
              <a:rPr lang="fa-IR" sz="6000" dirty="0" smtClean="0">
                <a:latin typeface="IranNastaliq" pitchFamily="18" charset="0"/>
                <a:cs typeface="IranNastaliq" pitchFamily="18" charset="0"/>
              </a:rPr>
              <a:t>واحد آموزش </a:t>
            </a:r>
            <a:endParaRPr lang="fa-IR" sz="6000" dirty="0">
              <a:latin typeface="IranNastaliq" pitchFamily="18" charset="0"/>
              <a:cs typeface="IranNastaliq" pitchFamily="18" charset="0"/>
            </a:endParaRPr>
          </a:p>
        </p:txBody>
      </p:sp>
      <p:pic>
        <p:nvPicPr>
          <p:cNvPr id="4" name="Picture 3" descr="1395156193410827.png"/>
          <p:cNvPicPr>
            <a:picLocks noChangeAspect="1"/>
          </p:cNvPicPr>
          <p:nvPr/>
        </p:nvPicPr>
        <p:blipFill>
          <a:blip r:embed="rId2" cstate="print">
            <a:duotone>
              <a:schemeClr val="accent6">
                <a:shade val="45000"/>
                <a:satMod val="135000"/>
              </a:schemeClr>
              <a:prstClr val="white"/>
            </a:duotone>
          </a:blip>
          <a:stretch>
            <a:fillRect/>
          </a:stretch>
        </p:blipFill>
        <p:spPr>
          <a:xfrm>
            <a:off x="5486400" y="533400"/>
            <a:ext cx="1981200" cy="1751381"/>
          </a:xfrm>
          <a:prstGeom prst="rect">
            <a:avLst/>
          </a:prstGeom>
        </p:spPr>
      </p:pic>
      <p:sp>
        <p:nvSpPr>
          <p:cNvPr id="5" name="Title 1"/>
          <p:cNvSpPr txBox="1">
            <a:spLocks/>
          </p:cNvSpPr>
          <p:nvPr/>
        </p:nvSpPr>
        <p:spPr bwMode="auto">
          <a:xfrm>
            <a:off x="2590800" y="5410200"/>
            <a:ext cx="4267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6000" b="0" i="0" u="none" strike="noStrike" kern="0" cap="none" spc="0" normalizeH="0" baseline="0" noProof="0" dirty="0" smtClean="0">
                <a:ln>
                  <a:noFill/>
                </a:ln>
                <a:solidFill>
                  <a:schemeClr val="tx1"/>
                </a:solidFill>
                <a:effectLst/>
                <a:uLnTx/>
                <a:uFillTx/>
                <a:latin typeface="IranNastaliq" pitchFamily="18" charset="0"/>
                <a:ea typeface="+mj-ea"/>
                <a:cs typeface="IranNastaliq" pitchFamily="18" charset="0"/>
              </a:rPr>
              <a:t>کنفرانسهای درونبخشی</a:t>
            </a:r>
            <a:endParaRPr kumimoji="0" lang="fa-IR" sz="6000" b="0" i="0" u="none" strike="noStrike" kern="0" cap="none" spc="0" normalizeH="0" baseline="0" noProof="0" dirty="0">
              <a:ln>
                <a:noFill/>
              </a:ln>
              <a:solidFill>
                <a:schemeClr val="tx1"/>
              </a:solidFill>
              <a:effectLst/>
              <a:uLnTx/>
              <a:uFillTx/>
              <a:latin typeface="IranNastaliq" pitchFamily="18" charset="0"/>
              <a:ea typeface="+mj-ea"/>
              <a:cs typeface="IranNastaliq" pitchFamily="18" charset="0"/>
            </a:endParaRPr>
          </a:p>
        </p:txBody>
      </p:sp>
      <p:sp>
        <p:nvSpPr>
          <p:cNvPr id="6" name="Subtitle 2"/>
          <p:cNvSpPr txBox="1">
            <a:spLocks/>
          </p:cNvSpPr>
          <p:nvPr/>
        </p:nvSpPr>
        <p:spPr bwMode="auto">
          <a:xfrm>
            <a:off x="457200" y="59436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20000"/>
              </a:spcBef>
              <a:spcAft>
                <a:spcPct val="0"/>
              </a:spcAft>
              <a:buClr>
                <a:schemeClr val="tx1"/>
              </a:buClr>
              <a:buSzTx/>
              <a:buFontTx/>
              <a:buNone/>
              <a:tabLst>
                <a:tab pos="4919663" algn="l"/>
              </a:tabLst>
              <a:defRPr/>
            </a:pPr>
            <a:r>
              <a:rPr kumimoji="0" lang="fa-IR" sz="3600" b="1" i="0" u="none" strike="noStrike" kern="0" cap="none" spc="0" normalizeH="0" baseline="0" noProof="0" smtClean="0">
                <a:ln>
                  <a:noFill/>
                </a:ln>
                <a:solidFill>
                  <a:schemeClr val="tx1"/>
                </a:solidFill>
                <a:effectLst/>
                <a:uLnTx/>
                <a:uFillTx/>
                <a:latin typeface="IranNastaliq" pitchFamily="18" charset="0"/>
                <a:ea typeface="+mn-ea"/>
                <a:cs typeface="B Kamran" pitchFamily="2" charset="-78"/>
              </a:rPr>
              <a:t>سال1394</a:t>
            </a:r>
            <a:endParaRPr kumimoji="0" lang="fa-IR" sz="3600" b="1" i="0" u="none" strike="noStrike" kern="0" cap="none" spc="0" normalizeH="0" baseline="0" noProof="0" dirty="0">
              <a:ln>
                <a:noFill/>
              </a:ln>
              <a:solidFill>
                <a:schemeClr val="tx1"/>
              </a:solidFill>
              <a:effectLst/>
              <a:uLnTx/>
              <a:uFillTx/>
              <a:latin typeface="IranNastaliq" pitchFamily="18" charset="0"/>
              <a:ea typeface="+mn-ea"/>
              <a:cs typeface="B Kamran"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685800" y="228600"/>
            <a:ext cx="6248400" cy="838200"/>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5400" b="0" i="0" u="none" strike="noStrike" kern="0" cap="none" spc="0" normalizeH="0" baseline="0" noProof="0" dirty="0" smtClean="0">
                <a:ln>
                  <a:noFill/>
                </a:ln>
                <a:solidFill>
                  <a:schemeClr val="bg2">
                    <a:lumMod val="50000"/>
                    <a:lumOff val="50000"/>
                  </a:schemeClr>
                </a:solidFill>
                <a:effectLst/>
                <a:uLnTx/>
                <a:uFillTx/>
                <a:latin typeface="+mj-lt"/>
                <a:ea typeface="+mj-ea"/>
                <a:cs typeface="B Kamran" pitchFamily="2" charset="-78"/>
              </a:rPr>
              <a:t>اقدامات تشخیصی</a:t>
            </a:r>
            <a:endParaRPr kumimoji="0" lang="en-US" sz="5400" b="0" i="0" u="none" strike="noStrike" kern="0" cap="none" spc="0" normalizeH="0" baseline="0" noProof="0" dirty="0">
              <a:ln>
                <a:noFill/>
              </a:ln>
              <a:solidFill>
                <a:schemeClr val="bg2">
                  <a:lumMod val="50000"/>
                  <a:lumOff val="50000"/>
                </a:schemeClr>
              </a:solidFill>
              <a:effectLst/>
              <a:uLnTx/>
              <a:uFillTx/>
              <a:latin typeface="+mj-lt"/>
              <a:ea typeface="+mj-ea"/>
              <a:cs typeface="B Kamran" pitchFamily="2" charset="-78"/>
            </a:endParaRPr>
          </a:p>
        </p:txBody>
      </p:sp>
      <p:sp>
        <p:nvSpPr>
          <p:cNvPr id="3" name="Text Placeholder 3"/>
          <p:cNvSpPr txBox="1">
            <a:spLocks/>
          </p:cNvSpPr>
          <p:nvPr/>
        </p:nvSpPr>
        <p:spPr>
          <a:xfrm>
            <a:off x="152400" y="1600200"/>
            <a:ext cx="7467600" cy="4953000"/>
          </a:xfrm>
          <a:prstGeom prst="rect">
            <a:avLst/>
          </a:prstGeom>
        </p:spPr>
        <p:txBody>
          <a:bodyPr/>
          <a:lstStyle/>
          <a:p>
            <a:pPr marL="285750" marR="0" lvl="0" indent="-28575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400" b="0" i="0" u="none" strike="noStrike" kern="0" cap="none" spc="0" normalizeH="0" baseline="0" noProof="0" dirty="0" smtClean="0">
                <a:ln>
                  <a:noFill/>
                </a:ln>
                <a:solidFill>
                  <a:schemeClr val="tx1"/>
                </a:solidFill>
                <a:effectLst/>
                <a:uLnTx/>
                <a:uFillTx/>
                <a:latin typeface="+mn-lt"/>
                <a:cs typeface="B Nazanin" pitchFamily="2" charset="-78"/>
              </a:rPr>
              <a:t>اقدامات تصویربرداری</a:t>
            </a:r>
          </a:p>
          <a:p>
            <a:pPr marL="285750" marR="0" lvl="0" indent="-28575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400" b="0" i="0" u="none" strike="noStrike" kern="0" cap="none" spc="0" normalizeH="0" baseline="0" noProof="0" dirty="0" smtClean="0">
                <a:ln>
                  <a:noFill/>
                </a:ln>
                <a:solidFill>
                  <a:schemeClr val="tx1"/>
                </a:solidFill>
                <a:effectLst/>
                <a:uLnTx/>
                <a:uFillTx/>
                <a:latin typeface="+mn-lt"/>
                <a:cs typeface="B Nazanin" pitchFamily="2" charset="-78"/>
              </a:rPr>
              <a:t>اندازه گیری تبادلات گازی تنفسی</a:t>
            </a:r>
          </a:p>
          <a:p>
            <a:pPr marL="285750" marR="0" lvl="0" indent="-28575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400" b="0" i="0" u="none" strike="noStrike" kern="0" cap="none" spc="0" normalizeH="0" baseline="0" noProof="0" dirty="0" smtClean="0">
                <a:ln>
                  <a:noFill/>
                </a:ln>
                <a:solidFill>
                  <a:schemeClr val="tx1"/>
                </a:solidFill>
                <a:effectLst/>
                <a:uLnTx/>
                <a:uFillTx/>
                <a:latin typeface="+mn-lt"/>
                <a:cs typeface="B Nazanin" pitchFamily="2" charset="-78"/>
              </a:rPr>
              <a:t>آزمون عملکرد ریوی</a:t>
            </a:r>
          </a:p>
          <a:p>
            <a:pPr marL="285750" marR="0" lvl="0" indent="-28575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400" b="0" i="0" u="none" strike="noStrike" kern="0" cap="none" spc="0" normalizeH="0" baseline="0" noProof="0" dirty="0" smtClean="0">
                <a:ln>
                  <a:noFill/>
                </a:ln>
                <a:solidFill>
                  <a:schemeClr val="tx1"/>
                </a:solidFill>
                <a:effectLst/>
                <a:uLnTx/>
                <a:uFillTx/>
                <a:latin typeface="+mn-lt"/>
                <a:cs typeface="B Nazanin" pitchFamily="2" charset="-78"/>
              </a:rPr>
              <a:t>ارزیابی آندوسکوپیک راه های هوایی</a:t>
            </a:r>
          </a:p>
          <a:p>
            <a:pPr marL="285750" marR="0" lvl="0" indent="-28575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400" b="0" i="0" u="none" strike="noStrike" kern="0" cap="none" spc="0" normalizeH="0" baseline="0" noProof="0" dirty="0" smtClean="0">
                <a:ln>
                  <a:noFill/>
                </a:ln>
                <a:solidFill>
                  <a:schemeClr val="tx1"/>
                </a:solidFill>
                <a:effectLst/>
                <a:uLnTx/>
                <a:uFillTx/>
                <a:latin typeface="+mn-lt"/>
                <a:cs typeface="B Nazanin" pitchFamily="2" charset="-78"/>
              </a:rPr>
              <a:t>آزمایش خلط</a:t>
            </a:r>
          </a:p>
          <a:p>
            <a:pPr marL="285750" marR="0" lvl="0" indent="-28575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400" b="0" i="0" u="none" strike="noStrike" kern="0" cap="none" spc="0" normalizeH="0" baseline="0" noProof="0" dirty="0" smtClean="0">
                <a:ln>
                  <a:noFill/>
                </a:ln>
                <a:solidFill>
                  <a:schemeClr val="tx1"/>
                </a:solidFill>
                <a:effectLst/>
                <a:uLnTx/>
                <a:uFillTx/>
                <a:latin typeface="+mn-lt"/>
                <a:cs typeface="B Nazanin" pitchFamily="2" charset="-78"/>
              </a:rPr>
              <a:t>بیوپسی ریه</a:t>
            </a:r>
            <a:endParaRPr kumimoji="0" lang="en-US" sz="4800" b="0" i="0" u="none" strike="noStrike" kern="0" cap="none" spc="0" normalizeH="0" baseline="0" noProof="0" dirty="0">
              <a:ln>
                <a:noFill/>
              </a:ln>
              <a:solidFill>
                <a:schemeClr val="tx1"/>
              </a:solidFill>
              <a:effectLst/>
              <a:uLnTx/>
              <a:uFillTx/>
              <a:latin typeface="+mn-lt"/>
              <a:cs typeface="B Nazanin"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28600"/>
            <a:ext cx="6553200" cy="1066800"/>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5400" b="0" i="0" u="none" strike="noStrike" kern="0" cap="none" spc="0" normalizeH="0" baseline="0" noProof="0" dirty="0" smtClean="0">
                <a:ln>
                  <a:noFill/>
                </a:ln>
                <a:solidFill>
                  <a:schemeClr val="accent6">
                    <a:lumMod val="20000"/>
                    <a:lumOff val="80000"/>
                  </a:schemeClr>
                </a:solidFill>
                <a:effectLst/>
                <a:uLnTx/>
                <a:uFillTx/>
                <a:latin typeface="+mj-lt"/>
                <a:ea typeface="+mj-ea"/>
                <a:cs typeface="B Kamran" pitchFamily="2" charset="-78"/>
              </a:rPr>
              <a:t>اقدامات درمانی</a:t>
            </a:r>
            <a:endParaRPr kumimoji="0" lang="en-US" sz="5400" b="0" i="0" u="none" strike="noStrike" kern="0" cap="none" spc="0" normalizeH="0" baseline="0" noProof="0" dirty="0">
              <a:ln>
                <a:noFill/>
              </a:ln>
              <a:solidFill>
                <a:schemeClr val="accent6">
                  <a:lumMod val="20000"/>
                  <a:lumOff val="80000"/>
                </a:schemeClr>
              </a:solidFill>
              <a:effectLst/>
              <a:uLnTx/>
              <a:uFillTx/>
              <a:latin typeface="+mj-lt"/>
              <a:ea typeface="+mj-ea"/>
              <a:cs typeface="B Kamran" pitchFamily="2" charset="-78"/>
            </a:endParaRPr>
          </a:p>
        </p:txBody>
      </p:sp>
      <p:sp>
        <p:nvSpPr>
          <p:cNvPr id="3" name="Text Placeholder 3"/>
          <p:cNvSpPr txBox="1">
            <a:spLocks/>
          </p:cNvSpPr>
          <p:nvPr/>
        </p:nvSpPr>
        <p:spPr>
          <a:xfrm>
            <a:off x="304800" y="1600200"/>
            <a:ext cx="7315200" cy="5105400"/>
          </a:xfrm>
          <a:prstGeom prst="rect">
            <a:avLst/>
          </a:prstGeom>
        </p:spPr>
        <p:txBody>
          <a:bodyPr/>
          <a:lstStyle/>
          <a:p>
            <a:pPr marL="285750" marR="0" lvl="0" indent="-285750" algn="r" defTabSz="914400" rtl="1" eaLnBrk="1" fontAlgn="base" latinLnBrk="0" hangingPunct="1">
              <a:lnSpc>
                <a:spcPct val="100000"/>
              </a:lnSpc>
              <a:spcBef>
                <a:spcPct val="20000"/>
              </a:spcBef>
              <a:spcAft>
                <a:spcPct val="0"/>
              </a:spcAft>
              <a:buClr>
                <a:schemeClr val="bg2">
                  <a:lumMod val="50000"/>
                  <a:lumOff val="50000"/>
                </a:schemeClr>
              </a:buClr>
              <a:buSzPct val="92000"/>
              <a:buFont typeface="Wingdings" pitchFamily="2" charset="2"/>
              <a:buChar char="Ø"/>
              <a:tabLst/>
              <a:defRPr/>
            </a:pPr>
            <a:r>
              <a:rPr kumimoji="0" lang="fa-IR" sz="4000" b="0" i="0" u="none" strike="noStrike" kern="0" cap="none" spc="0" normalizeH="0" baseline="0" noProof="0" dirty="0" smtClean="0">
                <a:ln>
                  <a:noFill/>
                </a:ln>
                <a:solidFill>
                  <a:schemeClr val="tx1"/>
                </a:solidFill>
                <a:effectLst/>
                <a:uLnTx/>
                <a:uFillTx/>
                <a:latin typeface="+mn-lt"/>
                <a:cs typeface="B Nazanin" pitchFamily="2" charset="-78"/>
              </a:rPr>
              <a:t>استعمال اکسیژن</a:t>
            </a:r>
          </a:p>
          <a:p>
            <a:pPr marL="285750" marR="0" lvl="0" indent="-285750" algn="r" defTabSz="914400" rtl="1" eaLnBrk="1" fontAlgn="base" latinLnBrk="0" hangingPunct="1">
              <a:lnSpc>
                <a:spcPct val="100000"/>
              </a:lnSpc>
              <a:spcBef>
                <a:spcPct val="20000"/>
              </a:spcBef>
              <a:spcAft>
                <a:spcPct val="0"/>
              </a:spcAft>
              <a:buClr>
                <a:schemeClr val="bg2">
                  <a:lumMod val="50000"/>
                  <a:lumOff val="50000"/>
                </a:schemeClr>
              </a:buClr>
              <a:buSzPct val="92000"/>
              <a:buFont typeface="Wingdings" pitchFamily="2" charset="2"/>
              <a:buChar char="Ø"/>
              <a:tabLst/>
              <a:defRPr/>
            </a:pPr>
            <a:r>
              <a:rPr kumimoji="0" lang="fa-IR" sz="4000" b="0" i="0" u="none" strike="noStrike" kern="0" cap="none" spc="0" normalizeH="0" baseline="0" noProof="0" dirty="0" smtClean="0">
                <a:ln>
                  <a:noFill/>
                </a:ln>
                <a:solidFill>
                  <a:schemeClr val="tx1"/>
                </a:solidFill>
                <a:effectLst/>
                <a:uLnTx/>
                <a:uFillTx/>
                <a:latin typeface="+mn-lt"/>
                <a:cs typeface="B Nazanin" pitchFamily="2" charset="-78"/>
              </a:rPr>
              <a:t>درمان با آئروسل ها</a:t>
            </a:r>
          </a:p>
          <a:p>
            <a:pPr marL="285750" marR="0" lvl="0" indent="-285750" algn="r" defTabSz="914400" rtl="1" eaLnBrk="1" fontAlgn="base" latinLnBrk="0" hangingPunct="1">
              <a:lnSpc>
                <a:spcPct val="100000"/>
              </a:lnSpc>
              <a:spcBef>
                <a:spcPct val="20000"/>
              </a:spcBef>
              <a:spcAft>
                <a:spcPct val="0"/>
              </a:spcAft>
              <a:buClr>
                <a:schemeClr val="bg2">
                  <a:lumMod val="50000"/>
                  <a:lumOff val="50000"/>
                </a:schemeClr>
              </a:buClr>
              <a:buSzPct val="92000"/>
              <a:buFont typeface="Wingdings" pitchFamily="2" charset="2"/>
              <a:buChar char="Ø"/>
              <a:tabLst/>
              <a:defRPr/>
            </a:pPr>
            <a:r>
              <a:rPr kumimoji="0" lang="fa-IR" sz="4000" b="0" i="0" u="none" strike="noStrike" kern="0" cap="none" spc="0" normalizeH="0" baseline="0" noProof="0" dirty="0" smtClean="0">
                <a:ln>
                  <a:noFill/>
                </a:ln>
                <a:solidFill>
                  <a:schemeClr val="tx1"/>
                </a:solidFill>
                <a:effectLst/>
                <a:uLnTx/>
                <a:uFillTx/>
                <a:latin typeface="+mn-lt"/>
                <a:cs typeface="B Nazanin" pitchFamily="2" charset="-78"/>
              </a:rPr>
              <a:t>فیزیوتراپی تنفسی</a:t>
            </a:r>
          </a:p>
          <a:p>
            <a:pPr marL="285750" marR="0" lvl="0" indent="-285750" algn="r" defTabSz="914400" rtl="1" eaLnBrk="1" fontAlgn="base" latinLnBrk="0" hangingPunct="1">
              <a:lnSpc>
                <a:spcPct val="100000"/>
              </a:lnSpc>
              <a:spcBef>
                <a:spcPct val="20000"/>
              </a:spcBef>
              <a:spcAft>
                <a:spcPct val="0"/>
              </a:spcAft>
              <a:buClr>
                <a:schemeClr val="bg2">
                  <a:lumMod val="50000"/>
                  <a:lumOff val="50000"/>
                </a:schemeClr>
              </a:buClr>
              <a:buSzPct val="92000"/>
              <a:buFont typeface="Wingdings" pitchFamily="2" charset="2"/>
              <a:buChar char="Ø"/>
              <a:tabLst/>
              <a:defRPr/>
            </a:pPr>
            <a:r>
              <a:rPr kumimoji="0" lang="fa-IR" sz="4000" b="0" i="0" u="none" strike="noStrike" kern="0" cap="none" spc="0" normalizeH="0" baseline="0" noProof="0" dirty="0" smtClean="0">
                <a:ln>
                  <a:noFill/>
                </a:ln>
                <a:solidFill>
                  <a:schemeClr val="tx1"/>
                </a:solidFill>
                <a:effectLst/>
                <a:uLnTx/>
                <a:uFillTx/>
                <a:latin typeface="+mn-lt"/>
                <a:cs typeface="B Nazanin" pitchFamily="2" charset="-78"/>
              </a:rPr>
              <a:t>انتوباسیون</a:t>
            </a:r>
          </a:p>
          <a:p>
            <a:pPr marL="285750" marR="0" lvl="0" indent="-285750" algn="r" defTabSz="914400" rtl="1" eaLnBrk="1" fontAlgn="base" latinLnBrk="0" hangingPunct="1">
              <a:lnSpc>
                <a:spcPct val="100000"/>
              </a:lnSpc>
              <a:spcBef>
                <a:spcPct val="20000"/>
              </a:spcBef>
              <a:spcAft>
                <a:spcPct val="0"/>
              </a:spcAft>
              <a:buClr>
                <a:schemeClr val="bg2">
                  <a:lumMod val="50000"/>
                  <a:lumOff val="50000"/>
                </a:schemeClr>
              </a:buClr>
              <a:buSzPct val="92000"/>
              <a:buFont typeface="Wingdings" pitchFamily="2" charset="2"/>
              <a:buChar char="Ø"/>
              <a:tabLst/>
              <a:defRPr/>
            </a:pPr>
            <a:r>
              <a:rPr kumimoji="0" lang="fa-IR" sz="4000" b="0" i="0" u="none" strike="noStrike" kern="0" cap="none" spc="0" normalizeH="0" baseline="0" noProof="0" dirty="0" smtClean="0">
                <a:ln>
                  <a:noFill/>
                </a:ln>
                <a:solidFill>
                  <a:schemeClr val="tx1"/>
                </a:solidFill>
                <a:effectLst/>
                <a:uLnTx/>
                <a:uFillTx/>
                <a:latin typeface="+mn-lt"/>
                <a:cs typeface="B Nazanin" pitchFamily="2" charset="-78"/>
              </a:rPr>
              <a:t>تراکئوستومی</a:t>
            </a:r>
          </a:p>
          <a:p>
            <a:pPr marL="285750" marR="0" lvl="0" indent="-285750" algn="r" defTabSz="914400" rtl="1" eaLnBrk="1" fontAlgn="base" latinLnBrk="0" hangingPunct="1">
              <a:lnSpc>
                <a:spcPct val="100000"/>
              </a:lnSpc>
              <a:spcBef>
                <a:spcPct val="20000"/>
              </a:spcBef>
              <a:spcAft>
                <a:spcPct val="0"/>
              </a:spcAft>
              <a:buClr>
                <a:schemeClr val="bg2">
                  <a:lumMod val="50000"/>
                  <a:lumOff val="50000"/>
                </a:schemeClr>
              </a:buClr>
              <a:buSzPct val="92000"/>
              <a:buFont typeface="Wingdings" pitchFamily="2" charset="2"/>
              <a:buChar char="Ø"/>
              <a:tabLst/>
              <a:defRPr/>
            </a:pPr>
            <a:r>
              <a:rPr kumimoji="0" lang="fa-IR" sz="4000" b="0" i="0" u="none" strike="noStrike" kern="0" cap="none" spc="0" normalizeH="0" baseline="0" noProof="0" dirty="0" smtClean="0">
                <a:ln>
                  <a:noFill/>
                </a:ln>
                <a:solidFill>
                  <a:schemeClr val="tx1"/>
                </a:solidFill>
                <a:effectLst/>
                <a:uLnTx/>
                <a:uFillTx/>
                <a:latin typeface="+mn-lt"/>
                <a:cs typeface="B Nazanin" pitchFamily="2" charset="-78"/>
              </a:rPr>
              <a:t>تهویه مکانیکی</a:t>
            </a:r>
            <a:endParaRPr kumimoji="0" lang="en-US" sz="4000" b="0" i="0" u="none" strike="noStrike" kern="0" cap="none" spc="0" normalizeH="0" baseline="0" noProof="0" dirty="0">
              <a:ln>
                <a:noFill/>
              </a:ln>
              <a:solidFill>
                <a:schemeClr val="tx1"/>
              </a:solidFill>
              <a:effectLst/>
              <a:uLnTx/>
              <a:uFillTx/>
              <a:latin typeface="+mn-lt"/>
              <a:cs typeface="B Nazanin"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28600"/>
            <a:ext cx="6553200" cy="990600"/>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5400" b="0" i="0" u="none" strike="noStrike" kern="0" cap="none" spc="0" normalizeH="0" baseline="0" noProof="0" dirty="0" smtClean="0">
                <a:ln>
                  <a:noFill/>
                </a:ln>
                <a:solidFill>
                  <a:schemeClr val="accent6">
                    <a:lumMod val="20000"/>
                    <a:lumOff val="80000"/>
                  </a:schemeClr>
                </a:solidFill>
                <a:effectLst/>
                <a:uLnTx/>
                <a:uFillTx/>
                <a:latin typeface="+mj-lt"/>
                <a:ea typeface="+mj-ea"/>
                <a:cs typeface="B Kamran" pitchFamily="2" charset="-78"/>
              </a:rPr>
              <a:t>انسداد راه هوایی فوقانی</a:t>
            </a:r>
            <a:endParaRPr kumimoji="0" lang="fa-IR" sz="5400" b="0" i="0" u="none" strike="noStrike" kern="0" cap="none" spc="0" normalizeH="0" baseline="0" noProof="0" dirty="0">
              <a:ln>
                <a:noFill/>
              </a:ln>
              <a:solidFill>
                <a:schemeClr val="accent6">
                  <a:lumMod val="20000"/>
                  <a:lumOff val="80000"/>
                </a:schemeClr>
              </a:solidFill>
              <a:effectLst/>
              <a:uLnTx/>
              <a:uFillTx/>
              <a:latin typeface="+mj-lt"/>
              <a:ea typeface="+mj-ea"/>
              <a:cs typeface="B Kamran" pitchFamily="2" charset="-78"/>
            </a:endParaRPr>
          </a:p>
        </p:txBody>
      </p:sp>
      <p:sp>
        <p:nvSpPr>
          <p:cNvPr id="3" name="Text Placeholder 3"/>
          <p:cNvSpPr txBox="1">
            <a:spLocks/>
          </p:cNvSpPr>
          <p:nvPr/>
        </p:nvSpPr>
        <p:spPr>
          <a:xfrm>
            <a:off x="304800" y="1524000"/>
            <a:ext cx="8229600" cy="5105400"/>
          </a:xfrm>
          <a:prstGeom prst="rect">
            <a:avLst/>
          </a:prstGeom>
        </p:spPr>
        <p:txBody>
          <a:bodyPr/>
          <a:lstStyle/>
          <a:p>
            <a:pPr marL="571500" marR="0" lvl="0" indent="-571500" algn="just" defTabSz="914400" rtl="1" eaLnBrk="1" fontAlgn="base" latinLnBrk="0" hangingPunct="1">
              <a:lnSpc>
                <a:spcPct val="150000"/>
              </a:lnSpc>
              <a:spcBef>
                <a:spcPct val="20000"/>
              </a:spcBef>
              <a:spcAft>
                <a:spcPct val="0"/>
              </a:spcAft>
              <a:buClr>
                <a:schemeClr val="bg2">
                  <a:lumMod val="75000"/>
                  <a:lumOff val="25000"/>
                </a:schemeClr>
              </a:buClr>
              <a:buSzTx/>
              <a:buFont typeface="Wingdings" pitchFamily="2" charset="2"/>
              <a:buChar char="§"/>
              <a:tabLst/>
              <a:defRPr/>
            </a:pPr>
            <a:r>
              <a:rPr kumimoji="0" lang="fa-IR" sz="2400" b="1" i="0" u="none" strike="noStrike" kern="0" cap="none" spc="0" normalizeH="0" baseline="0" noProof="0" dirty="0" smtClean="0">
                <a:ln>
                  <a:noFill/>
                </a:ln>
                <a:solidFill>
                  <a:srgbClr val="000066"/>
                </a:solidFill>
                <a:effectLst/>
                <a:uLnTx/>
                <a:uFillTx/>
                <a:latin typeface="+mn-lt"/>
                <a:cs typeface="B Nazanin" pitchFamily="2" charset="-78"/>
              </a:rPr>
              <a:t>انسداد مجاري هوائي فوقاني : شایعترین تظاهر استریدور دمی است . در لارنگومالاسی یا هیپوتونی حلق با گریه استریدور کاهش و برعکس در انسداد زیر گلوت گریه استریدور را افزایش می دهد . استریدور وضعیتی نشانه اختلال اناتومیک است ( با تغییر پوزیشن تغییر کند ) ( اتیولوژی سوپراگلوتیک ) . شایعترین علت انسداد فوقانی در شیرخواران لارنگومالاسی و در کودکان نوپا ( 6 ماهه تا 4 ساله ) کروپ ویروسی است . گرافی بررسی استریدور شامل نمای لترال گردن و یک </a:t>
            </a:r>
            <a:r>
              <a:rPr kumimoji="0" lang="en-US" sz="2400" b="1" i="0" u="none" strike="noStrike" kern="0" cap="none" spc="0" normalizeH="0" baseline="0" noProof="0" dirty="0" smtClean="0">
                <a:ln>
                  <a:noFill/>
                </a:ln>
                <a:solidFill>
                  <a:srgbClr val="000066"/>
                </a:solidFill>
                <a:effectLst/>
                <a:uLnTx/>
                <a:uFillTx/>
                <a:latin typeface="+mn-lt"/>
                <a:cs typeface="B Nazanin" pitchFamily="2" charset="-78"/>
              </a:rPr>
              <a:t>PA </a:t>
            </a:r>
            <a:r>
              <a:rPr kumimoji="0" lang="fa-IR" sz="2400" b="1" i="0" u="none" strike="noStrike" kern="0" cap="none" spc="0" normalizeH="0" baseline="0" noProof="0" dirty="0" smtClean="0">
                <a:ln>
                  <a:noFill/>
                </a:ln>
                <a:solidFill>
                  <a:srgbClr val="000066"/>
                </a:solidFill>
                <a:effectLst/>
                <a:uLnTx/>
                <a:uFillTx/>
                <a:latin typeface="+mn-lt"/>
                <a:cs typeface="B Nazanin" pitchFamily="2" charset="-78"/>
              </a:rPr>
              <a:t>در حالت </a:t>
            </a:r>
            <a:r>
              <a:rPr kumimoji="0" lang="en-US" sz="2400" b="1" i="0" u="none" strike="noStrike" kern="0" cap="none" spc="0" normalizeH="0" baseline="0" noProof="0" dirty="0" smtClean="0">
                <a:ln>
                  <a:noFill/>
                </a:ln>
                <a:solidFill>
                  <a:srgbClr val="000066"/>
                </a:solidFill>
                <a:effectLst/>
                <a:uLnTx/>
                <a:uFillTx/>
                <a:latin typeface="+mn-lt"/>
                <a:cs typeface="B Nazanin" pitchFamily="2" charset="-78"/>
              </a:rPr>
              <a:t>Ext </a:t>
            </a:r>
            <a:r>
              <a:rPr kumimoji="0" lang="fa-IR" sz="2400" b="1" i="0" u="none" strike="noStrike" kern="0" cap="none" spc="0" normalizeH="0" baseline="0" noProof="0" dirty="0" smtClean="0">
                <a:ln>
                  <a:noFill/>
                </a:ln>
                <a:solidFill>
                  <a:srgbClr val="000066"/>
                </a:solidFill>
                <a:effectLst/>
                <a:uLnTx/>
                <a:uFillTx/>
                <a:latin typeface="+mn-lt"/>
                <a:cs typeface="B Nazanin" pitchFamily="2" charset="-78"/>
              </a:rPr>
              <a:t>سر . ادم زیر گلوت با </a:t>
            </a:r>
            <a:r>
              <a:rPr kumimoji="0" lang="en-US" sz="2400" b="1" i="0" u="none" strike="noStrike" kern="0" cap="none" spc="0" normalizeH="0" baseline="0" noProof="0" dirty="0" smtClean="0">
                <a:ln>
                  <a:noFill/>
                </a:ln>
                <a:solidFill>
                  <a:srgbClr val="000066"/>
                </a:solidFill>
                <a:effectLst/>
                <a:uLnTx/>
                <a:uFillTx/>
                <a:latin typeface="+mn-lt"/>
                <a:cs typeface="B Nazanin" pitchFamily="2" charset="-78"/>
              </a:rPr>
              <a:t>CTS </a:t>
            </a:r>
            <a:r>
              <a:rPr kumimoji="0" lang="fa-IR" sz="2400" b="1" i="0" u="none" strike="noStrike" kern="0" cap="none" spc="0" normalizeH="0" baseline="0" noProof="0" dirty="0" smtClean="0">
                <a:ln>
                  <a:noFill/>
                </a:ln>
                <a:solidFill>
                  <a:srgbClr val="000066"/>
                </a:solidFill>
                <a:effectLst/>
                <a:uLnTx/>
                <a:uFillTx/>
                <a:latin typeface="+mn-lt"/>
                <a:cs typeface="B Nazanin" pitchFamily="2" charset="-78"/>
              </a:rPr>
              <a:t>بهتر نشان داده میشود.</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762000" y="228600"/>
            <a:ext cx="6172200" cy="914400"/>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5400" b="0" i="0" u="none" strike="noStrike" kern="0" cap="none" spc="0" normalizeH="0" baseline="0" noProof="0" dirty="0" smtClean="0">
                <a:ln>
                  <a:noFill/>
                </a:ln>
                <a:solidFill>
                  <a:schemeClr val="accent6">
                    <a:lumMod val="20000"/>
                    <a:lumOff val="80000"/>
                  </a:schemeClr>
                </a:solidFill>
                <a:effectLst/>
                <a:uLnTx/>
                <a:uFillTx/>
                <a:latin typeface="+mj-lt"/>
                <a:ea typeface="+mj-ea"/>
                <a:cs typeface="B Kamran" pitchFamily="2" charset="-78"/>
              </a:rPr>
              <a:t>ادامه....</a:t>
            </a:r>
            <a:endParaRPr kumimoji="0" lang="fa-IR" sz="5400" b="0" i="0" u="none" strike="noStrike" kern="0" cap="none" spc="0" normalizeH="0" baseline="0" noProof="0" dirty="0">
              <a:ln>
                <a:noFill/>
              </a:ln>
              <a:solidFill>
                <a:schemeClr val="accent6">
                  <a:lumMod val="20000"/>
                  <a:lumOff val="80000"/>
                </a:schemeClr>
              </a:solidFill>
              <a:effectLst/>
              <a:uLnTx/>
              <a:uFillTx/>
              <a:latin typeface="+mj-lt"/>
              <a:ea typeface="+mj-ea"/>
              <a:cs typeface="B Kamran" pitchFamily="2" charset="-78"/>
            </a:endParaRPr>
          </a:p>
        </p:txBody>
      </p:sp>
      <p:sp>
        <p:nvSpPr>
          <p:cNvPr id="3" name="Text Placeholder 3"/>
          <p:cNvSpPr txBox="1">
            <a:spLocks/>
          </p:cNvSpPr>
          <p:nvPr/>
        </p:nvSpPr>
        <p:spPr>
          <a:xfrm>
            <a:off x="228600" y="1676400"/>
            <a:ext cx="7772400" cy="5029200"/>
          </a:xfrm>
          <a:prstGeom prst="rect">
            <a:avLst/>
          </a:prstGeom>
        </p:spPr>
        <p:txBody>
          <a:bodyPr/>
          <a:lstStyle/>
          <a:p>
            <a:pPr marL="571500" marR="0" lvl="0" indent="-571500" algn="r" defTabSz="914400" rtl="1" eaLnBrk="1" fontAlgn="base" latinLnBrk="0" hangingPunct="1">
              <a:lnSpc>
                <a:spcPct val="100000"/>
              </a:lnSpc>
              <a:spcBef>
                <a:spcPct val="20000"/>
              </a:spcBef>
              <a:spcAft>
                <a:spcPct val="0"/>
              </a:spcAft>
              <a:buClr>
                <a:schemeClr val="bg2">
                  <a:lumMod val="75000"/>
                  <a:lumOff val="25000"/>
                </a:schemeClr>
              </a:buClr>
              <a:buSzTx/>
              <a:buFont typeface="Wingdings" pitchFamily="2" charset="2"/>
              <a:buChar char="Ø"/>
              <a:tabLst/>
              <a:defRPr/>
            </a:pPr>
            <a:r>
              <a:rPr lang="fa-IR" sz="2800" b="1" kern="0" dirty="0" smtClean="0">
                <a:solidFill>
                  <a:srgbClr val="000066"/>
                </a:solidFill>
                <a:latin typeface="+mn-lt"/>
                <a:cs typeface="2  Nazanin" pitchFamily="2" charset="-78"/>
              </a:rPr>
              <a:t>ها</a:t>
            </a:r>
            <a:r>
              <a:rPr kumimoji="0" lang="fa-IR" sz="2800" b="1" i="0" u="none" strike="noStrike" kern="0" cap="none" spc="0" normalizeH="0" baseline="0" noProof="0" dirty="0" smtClean="0">
                <a:ln>
                  <a:noFill/>
                </a:ln>
                <a:solidFill>
                  <a:srgbClr val="000066"/>
                </a:solidFill>
                <a:effectLst/>
                <a:uLnTx/>
                <a:uFillTx/>
                <a:latin typeface="+mn-lt"/>
                <a:cs typeface="B Nazanin" pitchFamily="2" charset="-78"/>
              </a:rPr>
              <a:t>یپرتروفی آدنوئید و لوزه ها</a:t>
            </a:r>
          </a:p>
          <a:p>
            <a:pPr marL="571500" marR="0" lvl="0" indent="-571500" algn="r" defTabSz="914400" rtl="1" eaLnBrk="1" fontAlgn="base" latinLnBrk="0" hangingPunct="1">
              <a:lnSpc>
                <a:spcPct val="100000"/>
              </a:lnSpc>
              <a:spcBef>
                <a:spcPct val="20000"/>
              </a:spcBef>
              <a:spcAft>
                <a:spcPct val="0"/>
              </a:spcAft>
              <a:buClr>
                <a:schemeClr val="bg2">
                  <a:lumMod val="75000"/>
                  <a:lumOff val="25000"/>
                </a:schemeClr>
              </a:buClr>
              <a:buSzTx/>
              <a:buFont typeface="Wingdings" pitchFamily="2" charset="2"/>
              <a:buChar char="Ø"/>
              <a:tabLst/>
              <a:defRPr/>
            </a:pPr>
            <a:r>
              <a:rPr kumimoji="0" lang="fa-IR" sz="2800" b="1" i="0" u="none" strike="noStrike" kern="0" cap="none" spc="0" normalizeH="0" baseline="0" noProof="0" dirty="0" smtClean="0">
                <a:ln>
                  <a:noFill/>
                </a:ln>
                <a:solidFill>
                  <a:srgbClr val="000066"/>
                </a:solidFill>
                <a:effectLst/>
                <a:uLnTx/>
                <a:uFillTx/>
                <a:latin typeface="+mn-lt"/>
                <a:cs typeface="B Nazanin" pitchFamily="2" charset="-78"/>
              </a:rPr>
              <a:t>تنگی کوآن</a:t>
            </a:r>
          </a:p>
          <a:p>
            <a:pPr marL="571500" marR="0" lvl="0" indent="-571500" algn="r" defTabSz="914400" rtl="1" eaLnBrk="1" fontAlgn="base" latinLnBrk="0" hangingPunct="1">
              <a:lnSpc>
                <a:spcPct val="100000"/>
              </a:lnSpc>
              <a:spcBef>
                <a:spcPct val="20000"/>
              </a:spcBef>
              <a:spcAft>
                <a:spcPct val="0"/>
              </a:spcAft>
              <a:buClr>
                <a:schemeClr val="bg2">
                  <a:lumMod val="75000"/>
                  <a:lumOff val="25000"/>
                </a:schemeClr>
              </a:buClr>
              <a:buSzTx/>
              <a:buFont typeface="Wingdings" pitchFamily="2" charset="2"/>
              <a:buChar char="Ø"/>
              <a:tabLst/>
              <a:defRPr/>
            </a:pPr>
            <a:r>
              <a:rPr kumimoji="0" lang="fa-IR" sz="2800" b="1" i="0" u="none" strike="noStrike" kern="0" cap="none" spc="0" normalizeH="0" baseline="0" noProof="0" dirty="0" smtClean="0">
                <a:ln>
                  <a:noFill/>
                </a:ln>
                <a:solidFill>
                  <a:srgbClr val="000066"/>
                </a:solidFill>
                <a:effectLst/>
                <a:uLnTx/>
                <a:uFillTx/>
                <a:latin typeface="+mn-lt"/>
                <a:cs typeface="B Nazanin" pitchFamily="2" charset="-78"/>
              </a:rPr>
              <a:t>کروپ(لارنگوتراکئوبرونشیت)</a:t>
            </a:r>
          </a:p>
          <a:p>
            <a:pPr marL="571500" marR="0" lvl="0" indent="-571500" algn="r" defTabSz="914400" rtl="1" eaLnBrk="1" fontAlgn="base" latinLnBrk="0" hangingPunct="1">
              <a:lnSpc>
                <a:spcPct val="100000"/>
              </a:lnSpc>
              <a:spcBef>
                <a:spcPct val="20000"/>
              </a:spcBef>
              <a:spcAft>
                <a:spcPct val="0"/>
              </a:spcAft>
              <a:buClr>
                <a:schemeClr val="bg2">
                  <a:lumMod val="75000"/>
                  <a:lumOff val="25000"/>
                </a:schemeClr>
              </a:buClr>
              <a:buSzTx/>
              <a:buFont typeface="Wingdings" pitchFamily="2" charset="2"/>
              <a:buChar char="Ø"/>
              <a:tabLst/>
              <a:defRPr/>
            </a:pPr>
            <a:r>
              <a:rPr kumimoji="0" lang="fa-IR" sz="2800" b="1" i="0" u="none" strike="noStrike" kern="0" cap="none" spc="0" normalizeH="0" baseline="0" noProof="0" dirty="0" smtClean="0">
                <a:ln>
                  <a:noFill/>
                </a:ln>
                <a:solidFill>
                  <a:srgbClr val="000066"/>
                </a:solidFill>
                <a:effectLst/>
                <a:uLnTx/>
                <a:uFillTx/>
                <a:latin typeface="+mn-lt"/>
                <a:cs typeface="B Nazanin" pitchFamily="2" charset="-78"/>
              </a:rPr>
              <a:t>اپی گلوتیت</a:t>
            </a:r>
          </a:p>
          <a:p>
            <a:pPr marL="571500" marR="0" lvl="0" indent="-571500" algn="r" defTabSz="914400" rtl="1" eaLnBrk="1" fontAlgn="base" latinLnBrk="0" hangingPunct="1">
              <a:lnSpc>
                <a:spcPct val="100000"/>
              </a:lnSpc>
              <a:spcBef>
                <a:spcPct val="20000"/>
              </a:spcBef>
              <a:spcAft>
                <a:spcPct val="0"/>
              </a:spcAft>
              <a:buClr>
                <a:schemeClr val="bg2">
                  <a:lumMod val="75000"/>
                  <a:lumOff val="25000"/>
                </a:schemeClr>
              </a:buClr>
              <a:buSzTx/>
              <a:buFont typeface="Wingdings" pitchFamily="2" charset="2"/>
              <a:buChar char="Ø"/>
              <a:tabLst/>
              <a:defRPr/>
            </a:pPr>
            <a:r>
              <a:rPr kumimoji="0" lang="fa-IR" sz="2800" b="1" i="0" u="none" strike="noStrike" kern="0" cap="none" spc="0" normalizeH="0" baseline="0" noProof="0" dirty="0" smtClean="0">
                <a:ln>
                  <a:noFill/>
                </a:ln>
                <a:solidFill>
                  <a:srgbClr val="000066"/>
                </a:solidFill>
                <a:effectLst/>
                <a:uLnTx/>
                <a:uFillTx/>
                <a:latin typeface="+mn-lt"/>
                <a:cs typeface="B Nazanin" pitchFamily="2" charset="-78"/>
              </a:rPr>
              <a:t>تراکئیت باکتریال</a:t>
            </a:r>
          </a:p>
          <a:p>
            <a:pPr marL="571500" marR="0" lvl="0" indent="-571500" algn="r" defTabSz="914400" rtl="1" eaLnBrk="1" fontAlgn="base" latinLnBrk="0" hangingPunct="1">
              <a:lnSpc>
                <a:spcPct val="100000"/>
              </a:lnSpc>
              <a:spcBef>
                <a:spcPct val="20000"/>
              </a:spcBef>
              <a:spcAft>
                <a:spcPct val="0"/>
              </a:spcAft>
              <a:buClr>
                <a:schemeClr val="bg2">
                  <a:lumMod val="75000"/>
                  <a:lumOff val="25000"/>
                </a:schemeClr>
              </a:buClr>
              <a:buSzTx/>
              <a:buFont typeface="Wingdings" pitchFamily="2" charset="2"/>
              <a:buChar char="Ø"/>
              <a:tabLst/>
              <a:defRPr/>
            </a:pPr>
            <a:r>
              <a:rPr kumimoji="0" lang="fa-IR" sz="2800" b="1" i="0" u="none" strike="noStrike" kern="0" cap="none" spc="0" normalizeH="0" baseline="0" noProof="0" dirty="0" smtClean="0">
                <a:ln>
                  <a:noFill/>
                </a:ln>
                <a:solidFill>
                  <a:srgbClr val="000066"/>
                </a:solidFill>
                <a:effectLst/>
                <a:uLnTx/>
                <a:uFillTx/>
                <a:latin typeface="+mn-lt"/>
                <a:cs typeface="B Nazanin" pitchFamily="2" charset="-78"/>
              </a:rPr>
              <a:t>ارنگومالاسی</a:t>
            </a:r>
          </a:p>
          <a:p>
            <a:pPr marL="571500" marR="0" lvl="0" indent="-571500" algn="r" defTabSz="914400" rtl="1" eaLnBrk="1" fontAlgn="base" latinLnBrk="0" hangingPunct="1">
              <a:lnSpc>
                <a:spcPct val="100000"/>
              </a:lnSpc>
              <a:spcBef>
                <a:spcPct val="20000"/>
              </a:spcBef>
              <a:spcAft>
                <a:spcPct val="0"/>
              </a:spcAft>
              <a:buClr>
                <a:schemeClr val="bg2">
                  <a:lumMod val="75000"/>
                  <a:lumOff val="25000"/>
                </a:schemeClr>
              </a:buClr>
              <a:buSzTx/>
              <a:buFont typeface="Wingdings" pitchFamily="2" charset="2"/>
              <a:buChar char="Ø"/>
              <a:tabLst/>
              <a:defRPr/>
            </a:pPr>
            <a:r>
              <a:rPr kumimoji="0" lang="fa-IR" sz="2800" b="1" i="0" u="none" strike="noStrike" kern="0" cap="none" spc="0" normalizeH="0" baseline="0" noProof="0" dirty="0" smtClean="0">
                <a:ln>
                  <a:noFill/>
                </a:ln>
                <a:solidFill>
                  <a:srgbClr val="000066"/>
                </a:solidFill>
                <a:effectLst/>
                <a:uLnTx/>
                <a:uFillTx/>
                <a:latin typeface="+mn-lt"/>
                <a:cs typeface="B Nazanin" pitchFamily="2" charset="-78"/>
              </a:rPr>
              <a:t>تنگی ساب گلوت</a:t>
            </a:r>
          </a:p>
          <a:p>
            <a:pPr marL="571500" marR="0" lvl="0" indent="-571500" algn="r" defTabSz="914400" rtl="1" eaLnBrk="1" fontAlgn="base" latinLnBrk="0" hangingPunct="1">
              <a:lnSpc>
                <a:spcPct val="100000"/>
              </a:lnSpc>
              <a:spcBef>
                <a:spcPct val="20000"/>
              </a:spcBef>
              <a:spcAft>
                <a:spcPct val="0"/>
              </a:spcAft>
              <a:buClr>
                <a:schemeClr val="bg2">
                  <a:lumMod val="75000"/>
                  <a:lumOff val="25000"/>
                </a:schemeClr>
              </a:buClr>
              <a:buSzTx/>
              <a:buFont typeface="Wingdings" pitchFamily="2" charset="2"/>
              <a:buChar char="Ø"/>
              <a:tabLst/>
              <a:defRPr/>
            </a:pPr>
            <a:r>
              <a:rPr kumimoji="0" lang="fa-IR" sz="2800" b="1" i="0" u="none" strike="noStrike" kern="0" cap="none" spc="0" normalizeH="0" baseline="0" noProof="0" dirty="0" smtClean="0">
                <a:ln>
                  <a:noFill/>
                </a:ln>
                <a:solidFill>
                  <a:srgbClr val="000066"/>
                </a:solidFill>
                <a:effectLst/>
                <a:uLnTx/>
                <a:uFillTx/>
                <a:latin typeface="+mn-lt"/>
                <a:cs typeface="B Nazanin" pitchFamily="2" charset="-78"/>
              </a:rPr>
              <a:t>تو ده ها(ضایعات فراگیر)</a:t>
            </a:r>
          </a:p>
          <a:p>
            <a:pPr marL="571500" marR="0" lvl="0" indent="-571500" algn="r" defTabSz="914400" rtl="1" eaLnBrk="1" fontAlgn="base" latinLnBrk="0" hangingPunct="1">
              <a:lnSpc>
                <a:spcPct val="100000"/>
              </a:lnSpc>
              <a:spcBef>
                <a:spcPct val="20000"/>
              </a:spcBef>
              <a:spcAft>
                <a:spcPct val="0"/>
              </a:spcAft>
              <a:buClr>
                <a:schemeClr val="bg2">
                  <a:lumMod val="75000"/>
                  <a:lumOff val="25000"/>
                </a:schemeClr>
              </a:buClr>
              <a:buSzTx/>
              <a:buFont typeface="Wingdings" pitchFamily="2" charset="2"/>
              <a:buChar char="Ø"/>
              <a:tabLst/>
              <a:defRPr/>
            </a:pPr>
            <a:r>
              <a:rPr kumimoji="0" lang="fa-IR" sz="2800" b="1" i="0" u="none" strike="noStrike" kern="0" cap="none" spc="0" normalizeH="0" baseline="0" noProof="0" dirty="0" smtClean="0">
                <a:ln>
                  <a:noFill/>
                </a:ln>
                <a:solidFill>
                  <a:srgbClr val="000066"/>
                </a:solidFill>
                <a:effectLst/>
                <a:uLnTx/>
                <a:uFillTx/>
                <a:latin typeface="+mn-lt"/>
                <a:cs typeface="B Nazanin" pitchFamily="2" charset="-78"/>
              </a:rPr>
              <a:t>فلج طناب صوتی</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 y="0"/>
            <a:ext cx="7543799" cy="1066800"/>
          </a:xfrm>
          <a:prstGeom prst="rect">
            <a:avLst/>
          </a:prstGeom>
        </p:spPr>
        <p: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3200" b="1" i="0" u="none" strike="noStrike" kern="0" cap="none" spc="0" normalizeH="0" baseline="0" noProof="0" dirty="0" smtClean="0">
                <a:ln>
                  <a:noFill/>
                </a:ln>
                <a:solidFill>
                  <a:schemeClr val="accent6">
                    <a:lumMod val="20000"/>
                    <a:lumOff val="80000"/>
                  </a:schemeClr>
                </a:solidFill>
                <a:effectLst/>
                <a:uLnTx/>
                <a:uFillTx/>
                <a:latin typeface="+mj-lt"/>
                <a:ea typeface="+mj-ea"/>
                <a:cs typeface="B Kamran" pitchFamily="2" charset="-78"/>
              </a:rPr>
              <a:t>برخی مشکلات عروقی مجاری هوایی و پارانشیمی</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fa-IR" sz="3200" b="1" i="0" u="none" strike="noStrike" kern="0" cap="none" spc="0" normalizeH="0" baseline="0" noProof="0" dirty="0" smtClean="0">
                <a:ln>
                  <a:noFill/>
                </a:ln>
                <a:solidFill>
                  <a:schemeClr val="accent6">
                    <a:lumMod val="20000"/>
                    <a:lumOff val="80000"/>
                  </a:schemeClr>
                </a:solidFill>
                <a:effectLst/>
                <a:uLnTx/>
                <a:uFillTx/>
                <a:latin typeface="+mj-lt"/>
                <a:ea typeface="+mj-ea"/>
                <a:cs typeface="B Kamran" pitchFamily="2" charset="-78"/>
              </a:rPr>
              <a:t> سیستم تنفسی تحتانی</a:t>
            </a:r>
            <a:endParaRPr kumimoji="0" lang="fa-IR" sz="3200" b="1" i="0" u="none" strike="noStrike" kern="0" cap="none" spc="0" normalizeH="0" baseline="0" noProof="0" dirty="0">
              <a:ln>
                <a:noFill/>
              </a:ln>
              <a:solidFill>
                <a:schemeClr val="accent6">
                  <a:lumMod val="20000"/>
                  <a:lumOff val="80000"/>
                </a:schemeClr>
              </a:solidFill>
              <a:effectLst/>
              <a:uLnTx/>
              <a:uFillTx/>
              <a:latin typeface="+mj-lt"/>
              <a:ea typeface="+mj-ea"/>
              <a:cs typeface="B Kamran" pitchFamily="2" charset="-78"/>
            </a:endParaRPr>
          </a:p>
        </p:txBody>
      </p:sp>
      <p:sp>
        <p:nvSpPr>
          <p:cNvPr id="3" name="Text Placeholder 3"/>
          <p:cNvSpPr txBox="1">
            <a:spLocks/>
          </p:cNvSpPr>
          <p:nvPr/>
        </p:nvSpPr>
        <p:spPr>
          <a:xfrm>
            <a:off x="228600" y="1676400"/>
            <a:ext cx="7696200" cy="4953000"/>
          </a:xfrm>
          <a:prstGeom prst="rect">
            <a:avLst/>
          </a:prstGeom>
        </p:spPr>
        <p:txBody>
          <a:bodyPr/>
          <a:lstStyle/>
          <a:p>
            <a:pPr marL="571500" marR="0" lvl="0" indent="-57150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000" b="1" i="0" u="none" strike="noStrike" kern="0" cap="none" spc="0" normalizeH="0" baseline="0" noProof="0" dirty="0" smtClean="0">
                <a:ln>
                  <a:noFill/>
                </a:ln>
                <a:solidFill>
                  <a:schemeClr val="tx1"/>
                </a:solidFill>
                <a:effectLst/>
                <a:uLnTx/>
                <a:uFillTx/>
                <a:latin typeface="+mn-lt"/>
                <a:cs typeface="B Nazanin" pitchFamily="2" charset="-78"/>
              </a:rPr>
              <a:t>تراکئومالاسی</a:t>
            </a:r>
          </a:p>
          <a:p>
            <a:pPr marL="571500" marR="0" lvl="0" indent="-57150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000" b="1" i="0" u="none" strike="noStrike" kern="0" cap="none" spc="0" normalizeH="0" baseline="0" noProof="0" dirty="0" smtClean="0">
                <a:ln>
                  <a:noFill/>
                </a:ln>
                <a:solidFill>
                  <a:schemeClr val="tx1"/>
                </a:solidFill>
                <a:effectLst/>
                <a:uLnTx/>
                <a:uFillTx/>
                <a:latin typeface="+mn-lt"/>
                <a:cs typeface="B Nazanin" pitchFamily="2" charset="-78"/>
              </a:rPr>
              <a:t>فیستول نای مری</a:t>
            </a:r>
          </a:p>
          <a:p>
            <a:pPr marL="571500" marR="0" lvl="0" indent="-57150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000" b="1" i="0" u="none" strike="noStrike" kern="0" cap="none" spc="0" normalizeH="0" baseline="0" noProof="0" dirty="0" smtClean="0">
                <a:ln>
                  <a:noFill/>
                </a:ln>
                <a:solidFill>
                  <a:schemeClr val="tx1"/>
                </a:solidFill>
                <a:effectLst/>
                <a:uLnTx/>
                <a:uFillTx/>
                <a:latin typeface="+mn-lt"/>
                <a:cs typeface="B Nazanin" pitchFamily="2" charset="-78"/>
              </a:rPr>
              <a:t>فشردگی نای</a:t>
            </a:r>
          </a:p>
          <a:p>
            <a:pPr marL="571500" marR="0" lvl="0" indent="-57150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000" b="1" i="0" u="none" strike="noStrike" kern="0" cap="none" spc="0" normalizeH="0" baseline="0" noProof="0" dirty="0" smtClean="0">
                <a:ln>
                  <a:noFill/>
                </a:ln>
                <a:solidFill>
                  <a:schemeClr val="tx1"/>
                </a:solidFill>
                <a:effectLst/>
                <a:uLnTx/>
                <a:uFillTx/>
                <a:latin typeface="+mn-lt"/>
                <a:cs typeface="B Nazanin" pitchFamily="2" charset="-78"/>
              </a:rPr>
              <a:t>آسپیراسیون جسم خارجی</a:t>
            </a:r>
          </a:p>
          <a:p>
            <a:pPr marL="571500" marR="0" lvl="0" indent="-57150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000" b="1" i="0" u="none" strike="noStrike" kern="0" cap="none" spc="0" normalizeH="0" baseline="0" noProof="0" dirty="0" smtClean="0">
                <a:ln>
                  <a:noFill/>
                </a:ln>
                <a:solidFill>
                  <a:schemeClr val="tx1"/>
                </a:solidFill>
                <a:effectLst/>
                <a:uLnTx/>
                <a:uFillTx/>
                <a:latin typeface="+mn-lt"/>
                <a:cs typeface="B Nazanin" pitchFamily="2" charset="-78"/>
              </a:rPr>
              <a:t>برونشیولیت</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28600"/>
            <a:ext cx="6477000" cy="838200"/>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5400" b="0" i="0" u="none" strike="noStrike" kern="0" cap="none" spc="0" normalizeH="0" baseline="0" noProof="0" dirty="0" smtClean="0">
                <a:ln>
                  <a:noFill/>
                </a:ln>
                <a:solidFill>
                  <a:schemeClr val="accent6">
                    <a:lumMod val="20000"/>
                    <a:lumOff val="80000"/>
                  </a:schemeClr>
                </a:solidFill>
                <a:effectLst/>
                <a:uLnTx/>
                <a:uFillTx/>
                <a:latin typeface="+mj-lt"/>
                <a:ea typeface="+mj-ea"/>
                <a:cs typeface="B Kamran" pitchFamily="2" charset="-78"/>
              </a:rPr>
              <a:t>ادامه...</a:t>
            </a:r>
            <a:endParaRPr kumimoji="0" lang="fa-IR" sz="5400" b="0" i="0" u="none" strike="noStrike" kern="0" cap="none" spc="0" normalizeH="0" baseline="0" noProof="0" dirty="0">
              <a:ln>
                <a:noFill/>
              </a:ln>
              <a:solidFill>
                <a:schemeClr val="accent6">
                  <a:lumMod val="20000"/>
                  <a:lumOff val="80000"/>
                </a:schemeClr>
              </a:solidFill>
              <a:effectLst/>
              <a:uLnTx/>
              <a:uFillTx/>
              <a:latin typeface="+mj-lt"/>
              <a:ea typeface="+mj-ea"/>
              <a:cs typeface="B Kamran" pitchFamily="2" charset="-78"/>
            </a:endParaRPr>
          </a:p>
        </p:txBody>
      </p:sp>
      <p:sp>
        <p:nvSpPr>
          <p:cNvPr id="3" name="Text Placeholder 3"/>
          <p:cNvSpPr txBox="1">
            <a:spLocks/>
          </p:cNvSpPr>
          <p:nvPr/>
        </p:nvSpPr>
        <p:spPr>
          <a:xfrm>
            <a:off x="228600" y="1600200"/>
            <a:ext cx="7848600" cy="5029200"/>
          </a:xfrm>
          <a:prstGeom prst="rect">
            <a:avLst/>
          </a:prstGeom>
        </p:spPr>
        <p:txBody>
          <a:bodyPr/>
          <a:lstStyle/>
          <a:p>
            <a:pPr marL="571500" marR="0" lvl="0" indent="-57150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000" b="1" i="0" u="none" strike="noStrike" kern="0" cap="none" spc="0" normalizeH="0" baseline="0" noProof="0" dirty="0" smtClean="0">
                <a:ln>
                  <a:noFill/>
                </a:ln>
                <a:solidFill>
                  <a:schemeClr val="tx1"/>
                </a:solidFill>
                <a:effectLst/>
                <a:uLnTx/>
                <a:uFillTx/>
                <a:latin typeface="+mn-lt"/>
                <a:cs typeface="B Nazanin" pitchFamily="2" charset="-78"/>
              </a:rPr>
              <a:t>دیسپلازی برونکوپولموناری</a:t>
            </a:r>
          </a:p>
          <a:p>
            <a:pPr marL="571500" marR="0" lvl="0" indent="-57150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000" b="1" i="0" u="none" strike="noStrike" kern="0" cap="none" spc="0" normalizeH="0" baseline="0" noProof="0" dirty="0" smtClean="0">
                <a:ln>
                  <a:noFill/>
                </a:ln>
                <a:solidFill>
                  <a:schemeClr val="tx1"/>
                </a:solidFill>
                <a:effectLst/>
                <a:uLnTx/>
                <a:uFillTx/>
                <a:latin typeface="+mn-lt"/>
                <a:cs typeface="B Nazanin" pitchFamily="2" charset="-78"/>
              </a:rPr>
              <a:t>ضایعات فضاگیر آندوبرونشیال</a:t>
            </a:r>
          </a:p>
          <a:p>
            <a:pPr marL="571500" marR="0" lvl="0" indent="-57150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000" b="1" i="0" u="none" strike="noStrike" kern="0" cap="none" spc="0" normalizeH="0" baseline="0" noProof="0" dirty="0" smtClean="0">
                <a:ln>
                  <a:noFill/>
                </a:ln>
                <a:solidFill>
                  <a:schemeClr val="tx1"/>
                </a:solidFill>
                <a:effectLst/>
                <a:uLnTx/>
                <a:uFillTx/>
                <a:latin typeface="+mn-lt"/>
                <a:cs typeface="B Nazanin" pitchFamily="2" charset="-78"/>
              </a:rPr>
              <a:t>آمفیزم</a:t>
            </a:r>
          </a:p>
          <a:p>
            <a:pPr marL="571500" marR="0" lvl="0" indent="-57150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000" b="1" i="0" u="none" strike="noStrike" kern="0" cap="none" spc="0" normalizeH="0" baseline="0" noProof="0" dirty="0" smtClean="0">
                <a:ln>
                  <a:noFill/>
                </a:ln>
                <a:solidFill>
                  <a:schemeClr val="tx1"/>
                </a:solidFill>
                <a:effectLst/>
                <a:uLnTx/>
                <a:uFillTx/>
                <a:latin typeface="+mn-lt"/>
                <a:cs typeface="B Nazanin" pitchFamily="2" charset="-78"/>
              </a:rPr>
              <a:t>سندرم مژه های بی حرکت</a:t>
            </a:r>
          </a:p>
          <a:p>
            <a:pPr marL="571500" marR="0" lvl="0" indent="-57150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000" b="1" i="0" u="none" strike="noStrike" kern="0" cap="none" spc="0" normalizeH="0" baseline="0" noProof="0" dirty="0" smtClean="0">
                <a:ln>
                  <a:noFill/>
                </a:ln>
                <a:solidFill>
                  <a:schemeClr val="tx1"/>
                </a:solidFill>
                <a:effectLst/>
                <a:uLnTx/>
                <a:uFillTx/>
                <a:latin typeface="+mn-lt"/>
                <a:cs typeface="B Nazanin" pitchFamily="2" charset="-78"/>
              </a:rPr>
              <a:t>پنومونی</a:t>
            </a:r>
          </a:p>
          <a:p>
            <a:pPr marL="571500" marR="0" lvl="0" indent="-57150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000" b="1" i="0" u="none" strike="noStrike" kern="0" cap="none" spc="0" normalizeH="0" baseline="0" noProof="0" dirty="0" smtClean="0">
                <a:ln>
                  <a:noFill/>
                </a:ln>
                <a:solidFill>
                  <a:schemeClr val="tx1"/>
                </a:solidFill>
                <a:effectLst/>
                <a:uLnTx/>
                <a:uFillTx/>
                <a:latin typeface="+mn-lt"/>
                <a:cs typeface="B Nazanin" pitchFamily="2" charset="-78"/>
              </a:rPr>
              <a:t>ادم ریوی</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1219200"/>
            <a:ext cx="3886201" cy="3032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3" descr="C:\Users\Yas\Desktop\download (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4552226"/>
            <a:ext cx="2971800" cy="2305774"/>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4" descr="C:\Users\Yas\Desktop\Lobar_pneumonia_illustrate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10000" y="4158684"/>
            <a:ext cx="3505200" cy="269931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5" descr="C:\Users\Yas\Desktop\images (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67200" y="1219200"/>
            <a:ext cx="2895600" cy="2667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28600"/>
            <a:ext cx="6400800" cy="838200"/>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5400" b="0" i="0" u="none" strike="noStrike" kern="0" cap="none" spc="0" normalizeH="0" baseline="0" noProof="0" dirty="0" smtClean="0">
                <a:ln>
                  <a:noFill/>
                </a:ln>
                <a:solidFill>
                  <a:schemeClr val="accent6">
                    <a:lumMod val="20000"/>
                    <a:lumOff val="80000"/>
                  </a:schemeClr>
                </a:solidFill>
                <a:effectLst/>
                <a:uLnTx/>
                <a:uFillTx/>
                <a:latin typeface="+mj-lt"/>
                <a:ea typeface="+mj-ea"/>
                <a:cs typeface="B Kamran" pitchFamily="2" charset="-78"/>
              </a:rPr>
              <a:t>ادامه...</a:t>
            </a:r>
            <a:endParaRPr kumimoji="0" lang="fa-IR" sz="5400" b="0" i="0" u="none" strike="noStrike" kern="0" cap="none" spc="0" normalizeH="0" baseline="0" noProof="0" dirty="0">
              <a:ln>
                <a:noFill/>
              </a:ln>
              <a:solidFill>
                <a:schemeClr val="accent6">
                  <a:lumMod val="20000"/>
                  <a:lumOff val="80000"/>
                </a:schemeClr>
              </a:solidFill>
              <a:effectLst/>
              <a:uLnTx/>
              <a:uFillTx/>
              <a:latin typeface="+mj-lt"/>
              <a:ea typeface="+mj-ea"/>
              <a:cs typeface="B Kamran" pitchFamily="2" charset="-78"/>
            </a:endParaRPr>
          </a:p>
        </p:txBody>
      </p:sp>
      <p:sp>
        <p:nvSpPr>
          <p:cNvPr id="3" name="Text Placeholder 3"/>
          <p:cNvSpPr txBox="1">
            <a:spLocks/>
          </p:cNvSpPr>
          <p:nvPr/>
        </p:nvSpPr>
        <p:spPr>
          <a:xfrm>
            <a:off x="228600" y="1600200"/>
            <a:ext cx="7924800" cy="4995862"/>
          </a:xfrm>
          <a:prstGeom prst="rect">
            <a:avLst/>
          </a:prstGeom>
        </p:spPr>
        <p:txBody>
          <a:bodyPr/>
          <a:lstStyle/>
          <a:p>
            <a:pPr marL="571500" marR="0" lvl="0" indent="-57150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000" b="1" i="0" u="none" strike="noStrike" kern="0" cap="none" spc="0" normalizeH="0" baseline="0" noProof="0" dirty="0" smtClean="0">
                <a:ln>
                  <a:noFill/>
                </a:ln>
                <a:solidFill>
                  <a:schemeClr val="tx1"/>
                </a:solidFill>
                <a:effectLst/>
                <a:uLnTx/>
                <a:uFillTx/>
                <a:latin typeface="+mn-lt"/>
                <a:cs typeface="B Nazanin" pitchFamily="2" charset="-78"/>
              </a:rPr>
              <a:t>سندرم دیسترس تنفسی حاد</a:t>
            </a:r>
          </a:p>
          <a:p>
            <a:pPr marL="571500" marR="0" lvl="0" indent="-57150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000" b="1" i="0" u="none" strike="noStrike" kern="0" cap="none" spc="0" normalizeH="0" baseline="0" noProof="0" dirty="0" smtClean="0">
                <a:ln>
                  <a:noFill/>
                </a:ln>
                <a:solidFill>
                  <a:schemeClr val="tx1"/>
                </a:solidFill>
                <a:effectLst/>
                <a:uLnTx/>
                <a:uFillTx/>
                <a:latin typeface="+mn-lt"/>
                <a:cs typeface="B Nazanin" pitchFamily="2" charset="-78"/>
              </a:rPr>
              <a:t>هایپرتانسیون ریوی و قلب ریوی (کورپولمونال)</a:t>
            </a:r>
          </a:p>
          <a:p>
            <a:pPr marL="571500" marR="0" lvl="0" indent="-57150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000" b="1" i="0" u="none" strike="noStrike" kern="0" cap="none" spc="0" normalizeH="0" baseline="0" noProof="0" dirty="0" smtClean="0">
                <a:ln>
                  <a:noFill/>
                </a:ln>
                <a:solidFill>
                  <a:schemeClr val="tx1"/>
                </a:solidFill>
                <a:effectLst/>
                <a:uLnTx/>
                <a:uFillTx/>
                <a:latin typeface="+mn-lt"/>
                <a:cs typeface="B Nazanin" pitchFamily="2" charset="-78"/>
              </a:rPr>
              <a:t>خون ریزی ریوی</a:t>
            </a:r>
          </a:p>
          <a:p>
            <a:pPr marL="571500" marR="0" lvl="0" indent="-571500" algn="r" defTabSz="914400" rtl="1" eaLnBrk="1" fontAlgn="base" latinLnBrk="0" hangingPunct="1">
              <a:lnSpc>
                <a:spcPct val="100000"/>
              </a:lnSpc>
              <a:spcBef>
                <a:spcPct val="20000"/>
              </a:spcBef>
              <a:spcAft>
                <a:spcPct val="0"/>
              </a:spcAft>
              <a:buClr>
                <a:schemeClr val="bg2">
                  <a:lumMod val="50000"/>
                  <a:lumOff val="50000"/>
                </a:schemeClr>
              </a:buClr>
              <a:buSzTx/>
              <a:buFont typeface="Wingdings" pitchFamily="2" charset="2"/>
              <a:buChar char="Ø"/>
              <a:tabLst/>
              <a:defRPr/>
            </a:pPr>
            <a:r>
              <a:rPr kumimoji="0" lang="fa-IR" sz="4000" b="1" i="0" u="none" strike="noStrike" kern="0" cap="none" spc="0" normalizeH="0" baseline="0" noProof="0" dirty="0" smtClean="0">
                <a:ln>
                  <a:noFill/>
                </a:ln>
                <a:solidFill>
                  <a:schemeClr val="tx1"/>
                </a:solidFill>
                <a:effectLst/>
                <a:uLnTx/>
                <a:uFillTx/>
                <a:latin typeface="+mn-lt"/>
                <a:cs typeface="B Nazanin" pitchFamily="2" charset="-78"/>
              </a:rPr>
              <a:t>آمبولی ریه</a:t>
            </a:r>
          </a:p>
          <a:p>
            <a:pPr marL="342900" marR="0" lvl="0" indent="-342900" algn="r" defTabSz="914400" rtl="1" eaLnBrk="1" fontAlgn="base" latinLnBrk="0" hangingPunct="1">
              <a:lnSpc>
                <a:spcPct val="100000"/>
              </a:lnSpc>
              <a:spcBef>
                <a:spcPct val="20000"/>
              </a:spcBef>
              <a:spcAft>
                <a:spcPct val="0"/>
              </a:spcAft>
              <a:buClr>
                <a:schemeClr val="tx1"/>
              </a:buClr>
              <a:buSzTx/>
              <a:buFontTx/>
              <a:buChar char="•"/>
              <a:tabLst/>
              <a:defRPr/>
            </a:pPr>
            <a:endParaRPr kumimoji="0" lang="fa-IR" sz="4000" b="1" i="0" u="none" strike="noStrike" kern="0" cap="none" spc="0" normalizeH="0" baseline="0" noProof="0" dirty="0">
              <a:ln>
                <a:noFill/>
              </a:ln>
              <a:solidFill>
                <a:schemeClr val="tx1"/>
              </a:solidFill>
              <a:effectLst/>
              <a:uLnTx/>
              <a:uFillTx/>
              <a:latin typeface="+mn-lt"/>
              <a:ea typeface="+mn-ea"/>
              <a:cs typeface="2  Nazanin"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505200" y="228600"/>
            <a:ext cx="3463636" cy="838200"/>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5400" b="0" i="0" u="none" strike="noStrike" kern="0" cap="none" spc="0" normalizeH="0" baseline="0" noProof="0" dirty="0" smtClean="0">
                <a:ln>
                  <a:noFill/>
                </a:ln>
                <a:solidFill>
                  <a:schemeClr val="accent6">
                    <a:lumMod val="20000"/>
                    <a:lumOff val="80000"/>
                  </a:schemeClr>
                </a:solidFill>
                <a:effectLst/>
                <a:uLnTx/>
                <a:uFillTx/>
                <a:latin typeface="+mj-lt"/>
                <a:ea typeface="+mj-ea"/>
                <a:cs typeface="B Kamran" pitchFamily="2" charset="-78"/>
              </a:rPr>
              <a:t>فیبروز کیستیک</a:t>
            </a:r>
            <a:endParaRPr kumimoji="0" lang="fa-IR" sz="5400" b="0" i="0" u="none" strike="noStrike" kern="0" cap="none" spc="0" normalizeH="0" baseline="0" noProof="0" dirty="0">
              <a:ln>
                <a:noFill/>
              </a:ln>
              <a:solidFill>
                <a:schemeClr val="accent6">
                  <a:lumMod val="20000"/>
                  <a:lumOff val="80000"/>
                </a:schemeClr>
              </a:solidFill>
              <a:effectLst/>
              <a:uLnTx/>
              <a:uFillTx/>
              <a:latin typeface="+mj-lt"/>
              <a:ea typeface="+mj-ea"/>
              <a:cs typeface="B Kamran" pitchFamily="2" charset="-78"/>
            </a:endParaRPr>
          </a:p>
        </p:txBody>
      </p:sp>
      <p:sp>
        <p:nvSpPr>
          <p:cNvPr id="3" name="Text Placeholder 3"/>
          <p:cNvSpPr txBox="1">
            <a:spLocks/>
          </p:cNvSpPr>
          <p:nvPr/>
        </p:nvSpPr>
        <p:spPr>
          <a:xfrm>
            <a:off x="228600" y="1524000"/>
            <a:ext cx="7848600" cy="5257800"/>
          </a:xfrm>
          <a:prstGeom prst="rect">
            <a:avLst/>
          </a:prstGeom>
        </p:spPr>
        <p:txBody>
          <a:bodyPr/>
          <a:lstStyle/>
          <a:p>
            <a:pPr marL="342900" marR="0" lvl="0" indent="-342900" algn="r" defTabSz="914400" rtl="1" eaLnBrk="1" fontAlgn="base" latinLnBrk="0" hangingPunct="1">
              <a:lnSpc>
                <a:spcPct val="100000"/>
              </a:lnSpc>
              <a:spcBef>
                <a:spcPct val="20000"/>
              </a:spcBef>
              <a:spcAft>
                <a:spcPct val="0"/>
              </a:spcAft>
              <a:buClr>
                <a:schemeClr val="tx1"/>
              </a:buClr>
              <a:buSzTx/>
              <a:tabLst/>
              <a:defRPr/>
            </a:pPr>
            <a:r>
              <a:rPr kumimoji="0" lang="fa-IR" sz="2400" b="1" i="0" u="none" strike="noStrike" kern="0" cap="none" spc="0" normalizeH="0" baseline="0" noProof="0" dirty="0" smtClean="0">
                <a:ln>
                  <a:noFill/>
                </a:ln>
                <a:solidFill>
                  <a:srgbClr val="000066"/>
                </a:solidFill>
                <a:effectLst/>
                <a:uLnTx/>
                <a:uFillTx/>
                <a:latin typeface="+mn-lt"/>
                <a:cs typeface="B Nazanin" pitchFamily="2" charset="-78"/>
              </a:rPr>
              <a:t>این بیماری یکی از شایعترین و جدی ترین اختلالات ژنتیکی است که در هر 2تا3 هزار تولد یک نوزاد را مبتلا می کند. در این اختلال ترشحات ریه، لوزالعمده ( پانکراس ) ، کبد، روده و سیستم تناسلی غلیظ و چسبنده می شود این در حالی است که در افراد طبیعی این ترشحات غالبا رقیق و غیرچسبنده هستند، علاوه بر این میزان نمک موجود در ترشحات غدد عرق نیز افزایش می یابد و در واقع نمک موردنیاز بدن از طریق عرق دفع می شود.</a:t>
            </a:r>
          </a:p>
          <a:p>
            <a:pPr marL="342900" marR="0" lvl="0" indent="-342900" algn="r" defTabSz="914400" rtl="1" eaLnBrk="1" fontAlgn="base" latinLnBrk="0" hangingPunct="1">
              <a:lnSpc>
                <a:spcPct val="100000"/>
              </a:lnSpc>
              <a:spcBef>
                <a:spcPct val="20000"/>
              </a:spcBef>
              <a:spcAft>
                <a:spcPct val="0"/>
              </a:spcAft>
              <a:buClr>
                <a:schemeClr val="tx1"/>
              </a:buClr>
              <a:buSzTx/>
              <a:tabLst/>
              <a:defRPr/>
            </a:pPr>
            <a:r>
              <a:rPr kumimoji="0" lang="fa-IR" sz="2400" b="1" i="0" u="none" strike="noStrike" kern="0" cap="none" spc="0" normalizeH="0" baseline="0" noProof="0" dirty="0" smtClean="0">
                <a:ln>
                  <a:noFill/>
                </a:ln>
                <a:solidFill>
                  <a:srgbClr val="000066"/>
                </a:solidFill>
                <a:effectLst/>
                <a:uLnTx/>
                <a:uFillTx/>
                <a:latin typeface="+mn-lt"/>
                <a:cs typeface="B Nazanin" pitchFamily="2" charset="-78"/>
              </a:rPr>
              <a:t> </a:t>
            </a:r>
            <a:r>
              <a:rPr kumimoji="0" lang="fa-IR" sz="2800" b="1" i="0" u="none" strike="noStrike" kern="0" cap="none" spc="0" normalizeH="0" baseline="0" noProof="0" dirty="0" smtClean="0">
                <a:ln>
                  <a:noFill/>
                </a:ln>
                <a:solidFill>
                  <a:srgbClr val="000066"/>
                </a:solidFill>
                <a:effectLst/>
                <a:uLnTx/>
                <a:uFillTx/>
                <a:latin typeface="+mn-lt"/>
                <a:cs typeface="B Nazanin" pitchFamily="2" charset="-78"/>
              </a:rPr>
              <a:t>علل و عوامل :</a:t>
            </a:r>
          </a:p>
          <a:p>
            <a:pPr marL="342900" marR="0" lvl="0" indent="-342900" algn="r" defTabSz="914400" rtl="1" eaLnBrk="1" fontAlgn="base" latinLnBrk="0" hangingPunct="1">
              <a:lnSpc>
                <a:spcPct val="100000"/>
              </a:lnSpc>
              <a:spcBef>
                <a:spcPct val="20000"/>
              </a:spcBef>
              <a:spcAft>
                <a:spcPct val="0"/>
              </a:spcAft>
              <a:buClr>
                <a:schemeClr val="tx1"/>
              </a:buClr>
              <a:buSzTx/>
              <a:tabLst/>
              <a:defRPr/>
            </a:pPr>
            <a:r>
              <a:rPr kumimoji="0" lang="fa-IR" sz="2400" b="1" i="0" u="none" strike="noStrike" kern="0" cap="none" spc="0" normalizeH="0" baseline="0" noProof="0" dirty="0" smtClean="0">
                <a:ln>
                  <a:noFill/>
                </a:ln>
                <a:solidFill>
                  <a:srgbClr val="000066"/>
                </a:solidFill>
                <a:effectLst/>
                <a:uLnTx/>
                <a:uFillTx/>
                <a:latin typeface="+mn-lt"/>
                <a:cs typeface="B Nazanin" pitchFamily="2" charset="-78"/>
              </a:rPr>
              <a:t>بیماری فیبروزکیستیک در اثر انتقال ژن های معیوب پدرومادر به کودک ایجاد می شود اگر فقط یکی از والدین دارای ژن بیماری باشد کودک ناقل بیماری خواهد بود اما بیمار نمی شود (یعنی علایم بیماری در وی ظاهر نمی شود) بنابراین هم پدر و هم مادر باید ژن معیوب خود را به فرزندشان انتقال دهند.</a:t>
            </a:r>
          </a:p>
        </p:txBody>
      </p:sp>
      <p:pic>
        <p:nvPicPr>
          <p:cNvPr id="4" name="Picture 2" descr="C:\Users\Yas\Desktop\downloa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76200"/>
            <a:ext cx="2286000" cy="10001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381000" y="1371600"/>
            <a:ext cx="7772400" cy="5181600"/>
          </a:xfrm>
          <a:prstGeom prst="rect">
            <a:avLst/>
          </a:prstGeom>
        </p:spPr>
        <p:txBody>
          <a:bodyPr/>
          <a:lstStyle/>
          <a:p>
            <a:pPr marL="342900" marR="0" lvl="0" indent="-342900" algn="justLow" defTabSz="914400" rtl="1" eaLnBrk="1" fontAlgn="base" latinLnBrk="0" hangingPunct="1">
              <a:lnSpc>
                <a:spcPct val="100000"/>
              </a:lnSpc>
              <a:spcBef>
                <a:spcPct val="20000"/>
              </a:spcBef>
              <a:spcAft>
                <a:spcPct val="0"/>
              </a:spcAft>
              <a:buClr>
                <a:schemeClr val="tx1"/>
              </a:buClr>
              <a:buSzTx/>
              <a:tabLst/>
              <a:defRPr/>
            </a:pPr>
            <a:r>
              <a:rPr kumimoji="0" lang="fa-IR" sz="2200" b="1" i="0" u="none" strike="noStrike" kern="0" cap="none" spc="0" normalizeH="0" baseline="0" noProof="0" dirty="0" smtClean="0">
                <a:ln>
                  <a:noFill/>
                </a:ln>
                <a:solidFill>
                  <a:srgbClr val="000066"/>
                </a:solidFill>
                <a:effectLst/>
                <a:uLnTx/>
                <a:uFillTx/>
                <a:latin typeface="+mn-lt"/>
                <a:cs typeface="B Nazanin" pitchFamily="2" charset="-78"/>
              </a:rPr>
              <a:t>شایعترین علایم بیماری مربوط به درگیری سیستم تنفسی است ؛ این علایم</a:t>
            </a:r>
            <a:r>
              <a:rPr kumimoji="0" lang="fa-IR" sz="2200" b="1" i="0" u="none" strike="noStrike" kern="0" cap="none" spc="0" normalizeH="0" noProof="0" dirty="0" smtClean="0">
                <a:ln>
                  <a:noFill/>
                </a:ln>
                <a:solidFill>
                  <a:srgbClr val="000066"/>
                </a:solidFill>
                <a:effectLst/>
                <a:uLnTx/>
                <a:uFillTx/>
                <a:latin typeface="+mn-lt"/>
                <a:cs typeface="B Nazanin" pitchFamily="2" charset="-78"/>
              </a:rPr>
              <a:t> </a:t>
            </a:r>
            <a:r>
              <a:rPr kumimoji="0" lang="fa-IR" sz="2200" b="1" i="0" u="none" strike="noStrike" kern="0" cap="none" spc="0" normalizeH="0" baseline="0" noProof="0" dirty="0" smtClean="0">
                <a:ln>
                  <a:noFill/>
                </a:ln>
                <a:solidFill>
                  <a:srgbClr val="000066"/>
                </a:solidFill>
                <a:effectLst/>
                <a:uLnTx/>
                <a:uFillTx/>
                <a:latin typeface="+mn-lt"/>
                <a:cs typeface="B Nazanin" pitchFamily="2" charset="-78"/>
              </a:rPr>
              <a:t>شامل سرفه</a:t>
            </a:r>
            <a:r>
              <a:rPr kumimoji="0" lang="fa-IR" sz="2200" b="1" i="0" u="none" strike="noStrike" kern="0" cap="none" spc="0" normalizeH="0" noProof="0" dirty="0" smtClean="0">
                <a:ln>
                  <a:noFill/>
                </a:ln>
                <a:solidFill>
                  <a:srgbClr val="000066"/>
                </a:solidFill>
                <a:effectLst/>
                <a:uLnTx/>
                <a:uFillTx/>
                <a:latin typeface="+mn-lt"/>
                <a:cs typeface="B Nazanin" pitchFamily="2" charset="-78"/>
              </a:rPr>
              <a:t> </a:t>
            </a:r>
            <a:r>
              <a:rPr kumimoji="0" lang="fa-IR" sz="2200" b="1" i="0" u="none" strike="noStrike" kern="0" cap="none" spc="0" normalizeH="0" baseline="0" noProof="0" dirty="0" smtClean="0">
                <a:ln>
                  <a:noFill/>
                </a:ln>
                <a:solidFill>
                  <a:srgbClr val="000066"/>
                </a:solidFill>
                <a:effectLst/>
                <a:uLnTx/>
                <a:uFillTx/>
                <a:latin typeface="+mn-lt"/>
                <a:cs typeface="B Nazanin" pitchFamily="2" charset="-78"/>
              </a:rPr>
              <a:t>همراه با خلط ، خس خس سینه و عفونت ریه ها می باشد در</a:t>
            </a:r>
            <a:r>
              <a:rPr kumimoji="0" lang="fa-IR" sz="2200" b="1" i="0" u="none" strike="noStrike" kern="0" cap="none" spc="0" normalizeH="0" noProof="0" dirty="0" smtClean="0">
                <a:ln>
                  <a:noFill/>
                </a:ln>
                <a:solidFill>
                  <a:srgbClr val="000066"/>
                </a:solidFill>
                <a:effectLst/>
                <a:uLnTx/>
                <a:uFillTx/>
                <a:latin typeface="+mn-lt"/>
                <a:cs typeface="B Nazanin" pitchFamily="2" charset="-78"/>
              </a:rPr>
              <a:t> </a:t>
            </a:r>
            <a:r>
              <a:rPr kumimoji="0" lang="fa-IR" sz="2200" b="1" i="0" u="none" strike="noStrike" kern="0" cap="none" spc="0" normalizeH="0" baseline="0" noProof="0" dirty="0" smtClean="0">
                <a:ln>
                  <a:noFill/>
                </a:ln>
                <a:solidFill>
                  <a:srgbClr val="000066"/>
                </a:solidFill>
                <a:effectLst/>
                <a:uLnTx/>
                <a:uFillTx/>
                <a:latin typeface="+mn-lt"/>
                <a:cs typeface="B Nazanin" pitchFamily="2" charset="-78"/>
              </a:rPr>
              <a:t>مواردی سینوزیت و</a:t>
            </a:r>
            <a:r>
              <a:rPr kumimoji="0" lang="fa-IR" sz="2200" b="1" i="0" u="none" strike="noStrike" kern="0" cap="none" spc="0" normalizeH="0" noProof="0" dirty="0" smtClean="0">
                <a:ln>
                  <a:noFill/>
                </a:ln>
                <a:solidFill>
                  <a:srgbClr val="000066"/>
                </a:solidFill>
                <a:effectLst/>
                <a:uLnTx/>
                <a:uFillTx/>
                <a:latin typeface="+mn-lt"/>
                <a:cs typeface="B Nazanin" pitchFamily="2" charset="-78"/>
              </a:rPr>
              <a:t> </a:t>
            </a:r>
            <a:r>
              <a:rPr kumimoji="0" lang="fa-IR" sz="2200" b="1" i="0" u="none" strike="noStrike" kern="0" cap="none" spc="0" normalizeH="0" baseline="0" noProof="0" dirty="0" smtClean="0">
                <a:ln>
                  <a:noFill/>
                </a:ln>
                <a:solidFill>
                  <a:srgbClr val="000066"/>
                </a:solidFill>
                <a:effectLst/>
                <a:uLnTx/>
                <a:uFillTx/>
                <a:latin typeface="+mn-lt"/>
                <a:cs typeface="B Nazanin" pitchFamily="2" charset="-78"/>
              </a:rPr>
              <a:t>پولیپ های بینی نیز مشاهده می شود .</a:t>
            </a:r>
            <a:r>
              <a:rPr kumimoji="0" lang="fa-IR" sz="2200" b="1" i="0" u="none" strike="noStrike" kern="0" cap="none" spc="0" normalizeH="0" noProof="0" dirty="0" smtClean="0">
                <a:ln>
                  <a:noFill/>
                </a:ln>
                <a:solidFill>
                  <a:srgbClr val="000066"/>
                </a:solidFill>
                <a:effectLst/>
                <a:uLnTx/>
                <a:uFillTx/>
                <a:latin typeface="+mn-lt"/>
                <a:cs typeface="B Nazanin" pitchFamily="2" charset="-78"/>
              </a:rPr>
              <a:t> </a:t>
            </a:r>
            <a:r>
              <a:rPr kumimoji="0" lang="fa-IR" sz="2200" b="1" i="0" u="none" strike="noStrike" kern="0" cap="none" spc="0" normalizeH="0" baseline="0" noProof="0" dirty="0" smtClean="0">
                <a:ln>
                  <a:noFill/>
                </a:ln>
                <a:solidFill>
                  <a:srgbClr val="000066"/>
                </a:solidFill>
                <a:effectLst/>
                <a:uLnTx/>
                <a:uFillTx/>
                <a:latin typeface="+mn-lt"/>
                <a:cs typeface="B Nazanin" pitchFamily="2" charset="-78"/>
              </a:rPr>
              <a:t>سایر علایم بیماری عبارتند از : دل دردهای</a:t>
            </a:r>
            <a:r>
              <a:rPr kumimoji="0" lang="fa-IR" sz="2200" b="1" i="0" u="none" strike="noStrike" kern="0" cap="none" spc="0" normalizeH="0" noProof="0" dirty="0" smtClean="0">
                <a:ln>
                  <a:noFill/>
                </a:ln>
                <a:solidFill>
                  <a:srgbClr val="000066"/>
                </a:solidFill>
                <a:effectLst/>
                <a:uLnTx/>
                <a:uFillTx/>
                <a:latin typeface="+mn-lt"/>
                <a:cs typeface="B Nazanin" pitchFamily="2" charset="-78"/>
              </a:rPr>
              <a:t> </a:t>
            </a:r>
            <a:r>
              <a:rPr kumimoji="0" lang="fa-IR" sz="2200" b="1" i="0" u="none" strike="noStrike" kern="0" cap="none" spc="0" normalizeH="0" baseline="0" noProof="0" dirty="0" smtClean="0">
                <a:ln>
                  <a:noFill/>
                </a:ln>
                <a:solidFill>
                  <a:srgbClr val="000066"/>
                </a:solidFill>
                <a:effectLst/>
                <a:uLnTx/>
                <a:uFillTx/>
                <a:latin typeface="+mn-lt"/>
                <a:cs typeface="B Nazanin" pitchFamily="2" charset="-78"/>
              </a:rPr>
              <a:t>عود کننده، کاهش وزن، اختلال در</a:t>
            </a:r>
            <a:r>
              <a:rPr kumimoji="0" lang="fa-IR" sz="2200" b="1" i="0" u="none" strike="noStrike" kern="0" cap="none" spc="0" normalizeH="0" noProof="0" dirty="0" smtClean="0">
                <a:ln>
                  <a:noFill/>
                </a:ln>
                <a:solidFill>
                  <a:srgbClr val="000066"/>
                </a:solidFill>
                <a:effectLst/>
                <a:uLnTx/>
                <a:uFillTx/>
                <a:latin typeface="+mn-lt"/>
                <a:cs typeface="B Nazanin" pitchFamily="2" charset="-78"/>
              </a:rPr>
              <a:t> </a:t>
            </a:r>
            <a:r>
              <a:rPr kumimoji="0" lang="fa-IR" sz="2200" b="1" i="0" u="none" strike="noStrike" kern="0" cap="none" spc="0" normalizeH="0" baseline="0" noProof="0" dirty="0" smtClean="0">
                <a:ln>
                  <a:noFill/>
                </a:ln>
                <a:solidFill>
                  <a:srgbClr val="000066"/>
                </a:solidFill>
                <a:effectLst/>
                <a:uLnTx/>
                <a:uFillTx/>
                <a:latin typeface="+mn-lt"/>
                <a:cs typeface="B Nazanin" pitchFamily="2" charset="-78"/>
              </a:rPr>
              <a:t>هضم غذا، انسداد روده ، تهوع و استفراغ، اسهال چرب، نارسایی در رشد و</a:t>
            </a:r>
            <a:r>
              <a:rPr kumimoji="0" lang="fa-IR" sz="2200" b="1" i="0" u="none" strike="noStrike" kern="0" cap="none" spc="0" normalizeH="0" noProof="0" dirty="0" smtClean="0">
                <a:ln>
                  <a:noFill/>
                </a:ln>
                <a:solidFill>
                  <a:srgbClr val="000066"/>
                </a:solidFill>
                <a:effectLst/>
                <a:uLnTx/>
                <a:uFillTx/>
                <a:latin typeface="+mn-lt"/>
                <a:cs typeface="B Nazanin" pitchFamily="2" charset="-78"/>
              </a:rPr>
              <a:t> </a:t>
            </a:r>
            <a:r>
              <a:rPr kumimoji="0" lang="fa-IR" sz="2200" b="1" i="0" u="none" strike="noStrike" kern="0" cap="none" spc="0" normalizeH="0" baseline="0" noProof="0" dirty="0" smtClean="0">
                <a:ln>
                  <a:noFill/>
                </a:ln>
                <a:solidFill>
                  <a:srgbClr val="000066"/>
                </a:solidFill>
                <a:effectLst/>
                <a:uLnTx/>
                <a:uFillTx/>
                <a:latin typeface="+mn-lt"/>
                <a:cs typeface="B Nazanin" pitchFamily="2" charset="-78"/>
              </a:rPr>
              <a:t>درگیری کبد.</a:t>
            </a:r>
          </a:p>
          <a:p>
            <a:pPr marL="342900" marR="0" lvl="0" indent="-342900" algn="justLow" defTabSz="914400" rtl="1" eaLnBrk="1" fontAlgn="base" latinLnBrk="0" hangingPunct="1">
              <a:lnSpc>
                <a:spcPct val="100000"/>
              </a:lnSpc>
              <a:spcBef>
                <a:spcPct val="20000"/>
              </a:spcBef>
              <a:spcAft>
                <a:spcPct val="0"/>
              </a:spcAft>
              <a:buClr>
                <a:schemeClr val="tx1"/>
              </a:buClr>
              <a:buSzTx/>
              <a:tabLst/>
              <a:defRPr/>
            </a:pPr>
            <a:r>
              <a:rPr kumimoji="0" lang="fa-IR" sz="2200" b="1" i="0" u="none" strike="noStrike" kern="0" cap="none" spc="0" normalizeH="0" baseline="0" noProof="0" dirty="0" smtClean="0">
                <a:ln>
                  <a:noFill/>
                </a:ln>
                <a:solidFill>
                  <a:srgbClr val="000066"/>
                </a:solidFill>
                <a:effectLst/>
                <a:uLnTx/>
                <a:uFillTx/>
                <a:latin typeface="+mn-lt"/>
                <a:cs typeface="B Nazanin" pitchFamily="2" charset="-78"/>
              </a:rPr>
              <a:t> تشخیص :</a:t>
            </a:r>
            <a:r>
              <a:rPr kumimoji="0" lang="fa-IR" sz="2200" b="1" i="0" u="none" strike="noStrike" kern="0" cap="none" spc="0" normalizeH="0" noProof="0" dirty="0" smtClean="0">
                <a:ln>
                  <a:noFill/>
                </a:ln>
                <a:solidFill>
                  <a:srgbClr val="000066"/>
                </a:solidFill>
                <a:effectLst/>
                <a:uLnTx/>
                <a:uFillTx/>
                <a:latin typeface="+mn-lt"/>
                <a:cs typeface="B Nazanin" pitchFamily="2" charset="-78"/>
              </a:rPr>
              <a:t> </a:t>
            </a:r>
          </a:p>
          <a:p>
            <a:pPr marL="342900" marR="0" lvl="0" indent="-342900" algn="justLow" defTabSz="914400" rtl="1" eaLnBrk="1" fontAlgn="base" latinLnBrk="0" hangingPunct="1">
              <a:lnSpc>
                <a:spcPct val="100000"/>
              </a:lnSpc>
              <a:spcBef>
                <a:spcPct val="20000"/>
              </a:spcBef>
              <a:spcAft>
                <a:spcPct val="0"/>
              </a:spcAft>
              <a:buClr>
                <a:schemeClr val="tx1"/>
              </a:buClr>
              <a:buSzTx/>
              <a:tabLst/>
              <a:defRPr/>
            </a:pPr>
            <a:r>
              <a:rPr kumimoji="0" lang="fa-IR" sz="2200" b="1" i="0" u="none" strike="noStrike" kern="0" cap="none" spc="0" normalizeH="0" baseline="0" noProof="0" dirty="0" smtClean="0">
                <a:ln>
                  <a:noFill/>
                </a:ln>
                <a:solidFill>
                  <a:srgbClr val="000066"/>
                </a:solidFill>
                <a:effectLst/>
                <a:uLnTx/>
                <a:uFillTx/>
                <a:latin typeface="+mn-lt"/>
                <a:cs typeface="B Nazanin" pitchFamily="2" charset="-78"/>
              </a:rPr>
              <a:t>بیماری غالبا در شیرخوارگی و یا اوایل کودکی تشخیص داده می شود تائید و</a:t>
            </a:r>
            <a:r>
              <a:rPr kumimoji="0" lang="fa-IR" sz="2200" b="1" i="0" u="none" strike="noStrike" kern="0" cap="none" spc="0" normalizeH="0" noProof="0" dirty="0" smtClean="0">
                <a:ln>
                  <a:noFill/>
                </a:ln>
                <a:solidFill>
                  <a:srgbClr val="000066"/>
                </a:solidFill>
                <a:effectLst/>
                <a:uLnTx/>
                <a:uFillTx/>
                <a:latin typeface="+mn-lt"/>
                <a:cs typeface="B Nazanin" pitchFamily="2" charset="-78"/>
              </a:rPr>
              <a:t> </a:t>
            </a:r>
            <a:r>
              <a:rPr kumimoji="0" lang="fa-IR" sz="2200" b="1" i="0" u="none" strike="noStrike" kern="0" cap="none" spc="0" normalizeH="0" baseline="0" noProof="0" dirty="0" smtClean="0">
                <a:ln>
                  <a:noFill/>
                </a:ln>
                <a:solidFill>
                  <a:srgbClr val="000066"/>
                </a:solidFill>
                <a:effectLst/>
                <a:uLnTx/>
                <a:uFillTx/>
                <a:latin typeface="+mn-lt"/>
                <a:cs typeface="B Nazanin" pitchFamily="2" charset="-78"/>
              </a:rPr>
              <a:t>تشخیص براساس نتایج تست عرق انجام می شود. در این آزمایش مقدار سدیم</a:t>
            </a:r>
            <a:r>
              <a:rPr kumimoji="0" lang="fa-IR" sz="2200" b="1" i="0" u="none" strike="noStrike" kern="0" cap="none" spc="0" normalizeH="0" noProof="0" dirty="0" smtClean="0">
                <a:ln>
                  <a:noFill/>
                </a:ln>
                <a:solidFill>
                  <a:srgbClr val="000066"/>
                </a:solidFill>
                <a:effectLst/>
                <a:uLnTx/>
                <a:uFillTx/>
                <a:latin typeface="+mn-lt"/>
                <a:cs typeface="B Nazanin" pitchFamily="2" charset="-78"/>
              </a:rPr>
              <a:t> </a:t>
            </a:r>
            <a:r>
              <a:rPr kumimoji="0" lang="fa-IR" sz="2200" b="1" i="0" u="none" strike="noStrike" kern="0" cap="none" spc="0" normalizeH="0" baseline="0" noProof="0" dirty="0" smtClean="0">
                <a:ln>
                  <a:noFill/>
                </a:ln>
                <a:solidFill>
                  <a:srgbClr val="000066"/>
                </a:solidFill>
                <a:effectLst/>
                <a:uLnTx/>
                <a:uFillTx/>
                <a:latin typeface="+mn-lt"/>
                <a:cs typeface="B Nazanin" pitchFamily="2" charset="-78"/>
              </a:rPr>
              <a:t>و کلر (نمک) موجود در عرق کودک اندازه گیری می شود ؛ برای انجام آزمایش</a:t>
            </a:r>
            <a:r>
              <a:rPr kumimoji="0" lang="fa-IR" sz="2200" b="1" i="0" u="none" strike="noStrike" kern="0" cap="none" spc="0" normalizeH="0" noProof="0" dirty="0" smtClean="0">
                <a:ln>
                  <a:noFill/>
                </a:ln>
                <a:solidFill>
                  <a:srgbClr val="000066"/>
                </a:solidFill>
                <a:effectLst/>
                <a:uLnTx/>
                <a:uFillTx/>
                <a:latin typeface="+mn-lt"/>
                <a:cs typeface="B Nazanin" pitchFamily="2" charset="-78"/>
              </a:rPr>
              <a:t> </a:t>
            </a:r>
            <a:r>
              <a:rPr kumimoji="0" lang="fa-IR" sz="2200" b="1" i="0" u="none" strike="noStrike" kern="0" cap="none" spc="0" normalizeH="0" baseline="0" noProof="0" dirty="0" smtClean="0">
                <a:ln>
                  <a:noFill/>
                </a:ln>
                <a:solidFill>
                  <a:srgbClr val="000066"/>
                </a:solidFill>
                <a:effectLst/>
                <a:uLnTx/>
                <a:uFillTx/>
                <a:latin typeface="+mn-lt"/>
                <a:cs typeface="B Nazanin" pitchFamily="2" charset="-78"/>
              </a:rPr>
              <a:t>با استفاده از امکانات موجود تولید عرق را در دست یا سر بیمار افزایش می</a:t>
            </a:r>
            <a:r>
              <a:rPr kumimoji="0" lang="fa-IR" sz="2200" b="1" i="0" u="none" strike="noStrike" kern="0" cap="none" spc="0" normalizeH="0" noProof="0" dirty="0" smtClean="0">
                <a:ln>
                  <a:noFill/>
                </a:ln>
                <a:solidFill>
                  <a:srgbClr val="000066"/>
                </a:solidFill>
                <a:effectLst/>
                <a:uLnTx/>
                <a:uFillTx/>
                <a:latin typeface="+mn-lt"/>
                <a:cs typeface="B Nazanin" pitchFamily="2" charset="-78"/>
              </a:rPr>
              <a:t> </a:t>
            </a:r>
            <a:r>
              <a:rPr kumimoji="0" lang="fa-IR" sz="2200" b="1" i="0" u="none" strike="noStrike" kern="0" cap="none" spc="0" normalizeH="0" baseline="0" noProof="0" dirty="0" smtClean="0">
                <a:ln>
                  <a:noFill/>
                </a:ln>
                <a:solidFill>
                  <a:srgbClr val="000066"/>
                </a:solidFill>
                <a:effectLst/>
                <a:uLnTx/>
                <a:uFillTx/>
                <a:latin typeface="+mn-lt"/>
                <a:cs typeface="B Nazanin" pitchFamily="2" charset="-78"/>
              </a:rPr>
              <a:t>دهند و با استفاده از الکترود مخصوص که در عرق گذاشته می شود میزان</a:t>
            </a:r>
            <a:r>
              <a:rPr kumimoji="0" lang="fa-IR" sz="2200" b="1" i="0" u="none" strike="noStrike" kern="0" cap="none" spc="0" normalizeH="0" noProof="0" dirty="0" smtClean="0">
                <a:ln>
                  <a:noFill/>
                </a:ln>
                <a:solidFill>
                  <a:srgbClr val="000066"/>
                </a:solidFill>
                <a:effectLst/>
                <a:uLnTx/>
                <a:uFillTx/>
                <a:latin typeface="+mn-lt"/>
                <a:cs typeface="B Nazanin" pitchFamily="2" charset="-78"/>
              </a:rPr>
              <a:t> </a:t>
            </a:r>
            <a:r>
              <a:rPr kumimoji="0" lang="fa-IR" sz="2200" b="1" i="0" u="none" strike="noStrike" kern="0" cap="none" spc="0" normalizeH="0" baseline="0" noProof="0" dirty="0" smtClean="0">
                <a:ln>
                  <a:noFill/>
                </a:ln>
                <a:solidFill>
                  <a:srgbClr val="000066"/>
                </a:solidFill>
                <a:effectLst/>
                <a:uLnTx/>
                <a:uFillTx/>
                <a:latin typeface="+mn-lt"/>
                <a:cs typeface="B Nazanin" pitchFamily="2" charset="-78"/>
              </a:rPr>
              <a:t>سدیم و کلر اندازه گیری می شود. میزان نمک موجود در عرق کودک مبتلا از</a:t>
            </a:r>
            <a:r>
              <a:rPr kumimoji="0" lang="fa-IR" sz="2200" b="1" i="0" u="none" strike="noStrike" kern="0" cap="none" spc="0" normalizeH="0" noProof="0" dirty="0" smtClean="0">
                <a:ln>
                  <a:noFill/>
                </a:ln>
                <a:solidFill>
                  <a:srgbClr val="000066"/>
                </a:solidFill>
                <a:effectLst/>
                <a:uLnTx/>
                <a:uFillTx/>
                <a:latin typeface="+mn-lt"/>
                <a:cs typeface="B Nazanin" pitchFamily="2" charset="-78"/>
              </a:rPr>
              <a:t> </a:t>
            </a:r>
            <a:r>
              <a:rPr kumimoji="0" lang="fa-IR" sz="2200" b="1" i="0" u="none" strike="noStrike" kern="0" cap="none" spc="0" normalizeH="0" baseline="0" noProof="0" dirty="0" smtClean="0">
                <a:ln>
                  <a:noFill/>
                </a:ln>
                <a:solidFill>
                  <a:srgbClr val="000066"/>
                </a:solidFill>
                <a:effectLst/>
                <a:uLnTx/>
                <a:uFillTx/>
                <a:latin typeface="+mn-lt"/>
                <a:cs typeface="B Nazanin" pitchFamily="2" charset="-78"/>
              </a:rPr>
              <a:t>فرد معمولی بالاتر است و به این ترتیب با توجه به نتایج تست عرق و علایم</a:t>
            </a:r>
            <a:r>
              <a:rPr kumimoji="0" lang="fa-IR" sz="2200" b="1" i="0" u="none" strike="noStrike" kern="0" cap="none" spc="0" normalizeH="0" noProof="0" dirty="0" smtClean="0">
                <a:ln>
                  <a:noFill/>
                </a:ln>
                <a:solidFill>
                  <a:srgbClr val="000066"/>
                </a:solidFill>
                <a:effectLst/>
                <a:uLnTx/>
                <a:uFillTx/>
                <a:latin typeface="+mn-lt"/>
                <a:cs typeface="B Nazanin" pitchFamily="2" charset="-78"/>
              </a:rPr>
              <a:t> </a:t>
            </a:r>
            <a:r>
              <a:rPr kumimoji="0" lang="fa-IR" sz="2200" b="1" i="0" u="none" strike="noStrike" kern="0" cap="none" spc="0" normalizeH="0" baseline="0" noProof="0" dirty="0" smtClean="0">
                <a:ln>
                  <a:noFill/>
                </a:ln>
                <a:solidFill>
                  <a:srgbClr val="000066"/>
                </a:solidFill>
                <a:effectLst/>
                <a:uLnTx/>
                <a:uFillTx/>
                <a:latin typeface="+mn-lt"/>
                <a:cs typeface="B Nazanin" pitchFamily="2" charset="-78"/>
              </a:rPr>
              <a:t>بالینی بیمار، تشخیص تائید می شود.</a:t>
            </a:r>
          </a:p>
          <a:p>
            <a:pPr marL="342900" marR="0" lvl="0" indent="-342900" algn="r" defTabSz="914400" rtl="1" eaLnBrk="1" fontAlgn="base" latinLnBrk="0" hangingPunct="1">
              <a:lnSpc>
                <a:spcPct val="100000"/>
              </a:lnSpc>
              <a:spcBef>
                <a:spcPct val="20000"/>
              </a:spcBef>
              <a:spcAft>
                <a:spcPct val="0"/>
              </a:spcAft>
              <a:buClr>
                <a:schemeClr val="tx1"/>
              </a:buClr>
              <a:buSzTx/>
              <a:buFontTx/>
              <a:buChar char="•"/>
              <a:tabLst/>
              <a:defRPr/>
            </a:pPr>
            <a:endParaRPr kumimoji="0" lang="fa-IR" sz="2200" b="1" i="0" u="none" strike="noStrike" kern="0" cap="none" spc="0" normalizeH="0" baseline="0" noProof="0" dirty="0">
              <a:ln>
                <a:noFill/>
              </a:ln>
              <a:solidFill>
                <a:srgbClr val="000066"/>
              </a:solidFill>
              <a:effectLst/>
              <a:uLnTx/>
              <a:uFillTx/>
              <a:latin typeface="+mn-lt"/>
              <a:ea typeface="+mn-ea"/>
              <a:cs typeface="2  Nazanin" pitchFamily="2" charset="-78"/>
            </a:endParaRPr>
          </a:p>
        </p:txBody>
      </p:sp>
      <p:sp>
        <p:nvSpPr>
          <p:cNvPr id="3" name="Rectangle 2"/>
          <p:cNvSpPr/>
          <p:nvPr/>
        </p:nvSpPr>
        <p:spPr>
          <a:xfrm>
            <a:off x="3276600" y="228600"/>
            <a:ext cx="3432350" cy="923330"/>
          </a:xfrm>
          <a:prstGeom prst="rect">
            <a:avLst/>
          </a:prstGeom>
        </p:spPr>
        <p:txBody>
          <a:bodyPr wrap="none">
            <a:spAutoFit/>
          </a:bodyPr>
          <a:lstStyle/>
          <a:p>
            <a:pPr marL="342900" lvl="0" indent="-342900" rtl="1">
              <a:spcBef>
                <a:spcPct val="20000"/>
              </a:spcBef>
              <a:buClr>
                <a:schemeClr val="tx1"/>
              </a:buClr>
              <a:defRPr/>
            </a:pPr>
            <a:r>
              <a:rPr lang="fa-IR" sz="5400" b="1" kern="0" dirty="0">
                <a:solidFill>
                  <a:schemeClr val="accent6">
                    <a:lumMod val="20000"/>
                    <a:lumOff val="80000"/>
                  </a:schemeClr>
                </a:solidFill>
                <a:cs typeface="B Kamran" pitchFamily="2" charset="-78"/>
              </a:rPr>
              <a:t>علائم و نشانه ها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3352800"/>
            <a:ext cx="6324600" cy="1447800"/>
          </a:xfrm>
        </p:spPr>
        <p:txBody>
          <a:bodyPr/>
          <a:lstStyle/>
          <a:p>
            <a:pPr algn="ctr"/>
            <a:r>
              <a:rPr lang="fa-IR" sz="6600" dirty="0" smtClean="0">
                <a:solidFill>
                  <a:schemeClr val="accent4">
                    <a:lumMod val="90000"/>
                    <a:lumOff val="10000"/>
                  </a:schemeClr>
                </a:solidFill>
                <a:latin typeface="IranNastaliq" pitchFamily="18" charset="0"/>
                <a:cs typeface="IranNastaliq" pitchFamily="18" charset="0"/>
              </a:rPr>
              <a:t>نارسایی تنفسی در کودکان</a:t>
            </a:r>
            <a:endParaRPr lang="fa-IR" sz="6600" dirty="0">
              <a:solidFill>
                <a:schemeClr val="accent4">
                  <a:lumMod val="90000"/>
                  <a:lumOff val="10000"/>
                </a:schemeClr>
              </a:solidFill>
              <a:latin typeface="IranNastaliq" pitchFamily="18" charset="0"/>
              <a:cs typeface="IranNastaliq" pitchFamily="18" charset="0"/>
            </a:endParaRPr>
          </a:p>
        </p:txBody>
      </p:sp>
      <p:sp>
        <p:nvSpPr>
          <p:cNvPr id="3" name="Subtitle 2"/>
          <p:cNvSpPr>
            <a:spLocks noGrp="1"/>
          </p:cNvSpPr>
          <p:nvPr>
            <p:ph type="subTitle" idx="1"/>
          </p:nvPr>
        </p:nvSpPr>
        <p:spPr>
          <a:xfrm>
            <a:off x="4038600" y="5486400"/>
            <a:ext cx="2590800" cy="457200"/>
          </a:xfrm>
        </p:spPr>
        <p:txBody>
          <a:bodyPr/>
          <a:lstStyle/>
          <a:p>
            <a:r>
              <a:rPr lang="fa-IR" sz="4800" dirty="0" smtClean="0">
                <a:latin typeface="IranNastaliq" pitchFamily="18" charset="0"/>
                <a:cs typeface="IranNastaliq" pitchFamily="18" charset="0"/>
              </a:rPr>
              <a:t>بخش پیوند مغز استخوان</a:t>
            </a:r>
            <a:endParaRPr lang="fa-IR" sz="4800" dirty="0">
              <a:latin typeface="IranNastaliq" pitchFamily="18" charset="0"/>
              <a:cs typeface="IranNastaliq"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228600" y="1371600"/>
            <a:ext cx="7924800" cy="5486400"/>
          </a:xfrm>
          <a:prstGeom prst="rect">
            <a:avLst/>
          </a:prstGeom>
        </p:spPr>
        <p:txBody>
          <a:bodyPr/>
          <a:lstStyle/>
          <a:p>
            <a:pPr marL="342900" marR="0" lvl="0" indent="-342900" algn="just" defTabSz="914400" rtl="1" eaLnBrk="1" fontAlgn="base" latinLnBrk="0" hangingPunct="1">
              <a:lnSpc>
                <a:spcPct val="100000"/>
              </a:lnSpc>
              <a:spcBef>
                <a:spcPct val="20000"/>
              </a:spcBef>
              <a:spcAft>
                <a:spcPct val="0"/>
              </a:spcAft>
              <a:buClr>
                <a:schemeClr val="tx1"/>
              </a:buClr>
              <a:buSzTx/>
              <a:buFont typeface="Wingdings" pitchFamily="2" charset="2"/>
              <a:buChar char="Ø"/>
              <a:tabLst/>
              <a:defRPr/>
            </a:pPr>
            <a:r>
              <a:rPr kumimoji="0" lang="fa-IR" sz="2800" b="1" i="0" u="none" strike="noStrike" kern="0" cap="none" spc="0" normalizeH="0" baseline="0" noProof="0" dirty="0" smtClean="0">
                <a:ln>
                  <a:noFill/>
                </a:ln>
                <a:solidFill>
                  <a:schemeClr val="tx1"/>
                </a:solidFill>
                <a:effectLst/>
                <a:uLnTx/>
                <a:uFillTx/>
                <a:latin typeface="+mn-lt"/>
                <a:cs typeface="B Nazanin" pitchFamily="2" charset="-78"/>
              </a:rPr>
              <a:t>دارو درمانی در این بیماران شامل موارد زیر است :</a:t>
            </a:r>
          </a:p>
          <a:p>
            <a:pPr marL="342900" marR="0" lvl="0" indent="-342900" algn="just" defTabSz="914400" rtl="1" eaLnBrk="1" fontAlgn="base" latinLnBrk="0" hangingPunct="1">
              <a:lnSpc>
                <a:spcPct val="100000"/>
              </a:lnSpc>
              <a:spcBef>
                <a:spcPct val="20000"/>
              </a:spcBef>
              <a:spcAft>
                <a:spcPct val="0"/>
              </a:spcAft>
              <a:buClr>
                <a:schemeClr val="tx1"/>
              </a:buClr>
              <a:buSzTx/>
              <a:buFont typeface="Wingdings" pitchFamily="2" charset="2"/>
              <a:buChar char="Ø"/>
              <a:tabLst/>
              <a:defRPr/>
            </a:pPr>
            <a:r>
              <a:rPr kumimoji="0" lang="fa-IR" sz="2800" b="1" i="0" u="none" strike="noStrike" kern="0" cap="none" spc="0" normalizeH="0" baseline="0" noProof="0" dirty="0" smtClean="0">
                <a:ln>
                  <a:noFill/>
                </a:ln>
                <a:solidFill>
                  <a:schemeClr val="tx1"/>
                </a:solidFill>
                <a:effectLst/>
                <a:uLnTx/>
                <a:uFillTx/>
                <a:latin typeface="+mn-lt"/>
                <a:cs typeface="B Nazanin" pitchFamily="2" charset="-78"/>
              </a:rPr>
              <a:t> آنتی بیوتیک ها به منظور پیشگیری از عفونت استفاده می شوند .  </a:t>
            </a:r>
          </a:p>
          <a:p>
            <a:pPr marL="342900" marR="0" lvl="0" indent="-342900" algn="just" defTabSz="914400" rtl="1" eaLnBrk="1" fontAlgn="base" latinLnBrk="0" hangingPunct="1">
              <a:lnSpc>
                <a:spcPct val="100000"/>
              </a:lnSpc>
              <a:spcBef>
                <a:spcPct val="20000"/>
              </a:spcBef>
              <a:spcAft>
                <a:spcPct val="0"/>
              </a:spcAft>
              <a:buClr>
                <a:schemeClr val="tx1"/>
              </a:buClr>
              <a:buSzTx/>
              <a:buFont typeface="Wingdings" pitchFamily="2" charset="2"/>
              <a:buChar char="Ø"/>
              <a:tabLst/>
              <a:defRPr/>
            </a:pPr>
            <a:r>
              <a:rPr kumimoji="0" lang="fa-IR" sz="2800" b="1" i="0" u="none" strike="noStrike" kern="0" cap="none" spc="0" normalizeH="0" baseline="0" noProof="0" dirty="0" smtClean="0">
                <a:ln>
                  <a:noFill/>
                </a:ln>
                <a:solidFill>
                  <a:schemeClr val="tx1"/>
                </a:solidFill>
                <a:effectLst/>
                <a:uLnTx/>
                <a:uFillTx/>
                <a:latin typeface="+mn-lt"/>
                <a:cs typeface="B Nazanin" pitchFamily="2" charset="-78"/>
              </a:rPr>
              <a:t> داروهای گشاد کننده برونش برای باز نگه داشتن مسیرهای تنفسی استفاده می شود.</a:t>
            </a:r>
          </a:p>
          <a:p>
            <a:pPr marL="342900" marR="0" lvl="0" indent="-342900" algn="just" defTabSz="914400" rtl="1" eaLnBrk="1" fontAlgn="base" latinLnBrk="0" hangingPunct="1">
              <a:lnSpc>
                <a:spcPct val="100000"/>
              </a:lnSpc>
              <a:spcBef>
                <a:spcPct val="20000"/>
              </a:spcBef>
              <a:spcAft>
                <a:spcPct val="0"/>
              </a:spcAft>
              <a:buClr>
                <a:schemeClr val="tx1"/>
              </a:buClr>
              <a:buSzTx/>
              <a:buFont typeface="Wingdings" pitchFamily="2" charset="2"/>
              <a:buChar char="Ø"/>
              <a:tabLst/>
              <a:defRPr/>
            </a:pPr>
            <a:r>
              <a:rPr kumimoji="0" lang="fa-IR" sz="2800" b="1" i="0" u="none" strike="noStrike" kern="0" cap="none" spc="0" normalizeH="0" baseline="0" noProof="0" dirty="0" smtClean="0">
                <a:ln>
                  <a:noFill/>
                </a:ln>
                <a:solidFill>
                  <a:schemeClr val="tx1"/>
                </a:solidFill>
                <a:effectLst/>
                <a:uLnTx/>
                <a:uFillTx/>
                <a:latin typeface="+mn-lt"/>
                <a:cs typeface="B Nazanin" pitchFamily="2" charset="-78"/>
              </a:rPr>
              <a:t>از کورتون ها به منظور کاهش التهاب در سیستم تنفسی استفاده شود.</a:t>
            </a:r>
          </a:p>
          <a:p>
            <a:pPr marL="342900" marR="0" lvl="0" indent="-342900" algn="just" defTabSz="914400" rtl="1" eaLnBrk="1" fontAlgn="base" latinLnBrk="0" hangingPunct="1">
              <a:lnSpc>
                <a:spcPct val="100000"/>
              </a:lnSpc>
              <a:spcBef>
                <a:spcPct val="20000"/>
              </a:spcBef>
              <a:spcAft>
                <a:spcPct val="0"/>
              </a:spcAft>
              <a:buClr>
                <a:schemeClr val="tx1"/>
              </a:buClr>
              <a:buSzTx/>
              <a:buFont typeface="Wingdings" pitchFamily="2" charset="2"/>
              <a:buChar char="Ø"/>
              <a:tabLst/>
              <a:defRPr/>
            </a:pPr>
            <a:r>
              <a:rPr kumimoji="0" lang="fa-IR" sz="2800" b="1" i="0" u="none" strike="noStrike" kern="0" cap="none" spc="0" normalizeH="0" baseline="0" noProof="0" dirty="0" smtClean="0">
                <a:ln>
                  <a:noFill/>
                </a:ln>
                <a:solidFill>
                  <a:schemeClr val="tx1"/>
                </a:solidFill>
                <a:effectLst/>
                <a:uLnTx/>
                <a:uFillTx/>
                <a:latin typeface="+mn-lt"/>
                <a:cs typeface="B Nazanin" pitchFamily="2" charset="-78"/>
              </a:rPr>
              <a:t>برحسب نیاز از آنزیمهای پانکراس (لوزالمعده) برای کاهش مشکلات گوارشی استفاده می شود.</a:t>
            </a:r>
          </a:p>
          <a:p>
            <a:pPr marL="342900" marR="0" lvl="0" indent="-342900" algn="just" defTabSz="914400" rtl="1" eaLnBrk="1" fontAlgn="base" latinLnBrk="0" hangingPunct="1">
              <a:lnSpc>
                <a:spcPct val="100000"/>
              </a:lnSpc>
              <a:spcBef>
                <a:spcPct val="20000"/>
              </a:spcBef>
              <a:spcAft>
                <a:spcPct val="0"/>
              </a:spcAft>
              <a:buClr>
                <a:schemeClr val="tx1"/>
              </a:buClr>
              <a:buSzTx/>
              <a:buFont typeface="Wingdings" pitchFamily="2" charset="2"/>
              <a:buChar char="Ø"/>
              <a:tabLst/>
              <a:defRPr/>
            </a:pPr>
            <a:r>
              <a:rPr kumimoji="0" lang="fa-IR" sz="2800" b="1" i="0" u="none" strike="noStrike" kern="0" cap="none" spc="0" normalizeH="0" baseline="0" noProof="0" dirty="0" smtClean="0">
                <a:ln>
                  <a:noFill/>
                </a:ln>
                <a:solidFill>
                  <a:schemeClr val="tx1"/>
                </a:solidFill>
                <a:effectLst/>
                <a:uLnTx/>
                <a:uFillTx/>
                <a:latin typeface="+mn-lt"/>
                <a:cs typeface="B Nazanin" pitchFamily="2" charset="-78"/>
              </a:rPr>
              <a:t>مکمل های ویتامین های محلول در چربی برای بیمار تجویز می شود که معمولا به صورت روزانه مصرف می شود.</a:t>
            </a:r>
            <a:endParaRPr kumimoji="0" lang="fa-IR" sz="2800" b="1" i="0" u="none" strike="noStrike" kern="0" cap="none" spc="0" normalizeH="0" baseline="0" noProof="0" dirty="0">
              <a:ln>
                <a:noFill/>
              </a:ln>
              <a:solidFill>
                <a:schemeClr val="tx1"/>
              </a:solidFill>
              <a:effectLst/>
              <a:uLnTx/>
              <a:uFillTx/>
              <a:latin typeface="+mn-lt"/>
              <a:cs typeface="B Nazanin"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28600"/>
            <a:ext cx="6629400" cy="914400"/>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5400" b="0" i="0" u="none" strike="noStrike" kern="0" cap="none" spc="0" normalizeH="0" baseline="0" noProof="0" dirty="0" smtClean="0">
                <a:ln>
                  <a:noFill/>
                </a:ln>
                <a:solidFill>
                  <a:schemeClr val="accent6">
                    <a:lumMod val="20000"/>
                    <a:lumOff val="80000"/>
                  </a:schemeClr>
                </a:solidFill>
                <a:effectLst/>
                <a:uLnTx/>
                <a:uFillTx/>
                <a:latin typeface="+mj-lt"/>
                <a:ea typeface="+mj-ea"/>
                <a:cs typeface="B Kamran" pitchFamily="2" charset="-78"/>
              </a:rPr>
              <a:t>دیواره قفسه سینه و پلور</a:t>
            </a:r>
            <a:endParaRPr kumimoji="0" lang="fa-IR" sz="5400" b="0" i="0" u="none" strike="noStrike" kern="0" cap="none" spc="0" normalizeH="0" baseline="0" noProof="0" dirty="0">
              <a:ln>
                <a:noFill/>
              </a:ln>
              <a:solidFill>
                <a:schemeClr val="accent6">
                  <a:lumMod val="20000"/>
                  <a:lumOff val="80000"/>
                </a:schemeClr>
              </a:solidFill>
              <a:effectLst/>
              <a:uLnTx/>
              <a:uFillTx/>
              <a:latin typeface="+mj-lt"/>
              <a:ea typeface="+mj-ea"/>
              <a:cs typeface="B Kamran" pitchFamily="2" charset="-78"/>
            </a:endParaRPr>
          </a:p>
        </p:txBody>
      </p:sp>
      <p:sp>
        <p:nvSpPr>
          <p:cNvPr id="3" name="Text Placeholder 3"/>
          <p:cNvSpPr txBox="1">
            <a:spLocks/>
          </p:cNvSpPr>
          <p:nvPr/>
        </p:nvSpPr>
        <p:spPr>
          <a:xfrm>
            <a:off x="304800" y="1676400"/>
            <a:ext cx="7543800" cy="4919662"/>
          </a:xfrm>
          <a:prstGeom prst="rect">
            <a:avLst/>
          </a:prstGeom>
        </p:spPr>
        <p:txBody>
          <a:bodyPr/>
          <a:lstStyle/>
          <a:p>
            <a:pPr marL="342900" marR="0" lvl="0" indent="-342900" algn="r" defTabSz="914400" rtl="1" eaLnBrk="1" fontAlgn="base" latinLnBrk="0" hangingPunct="1">
              <a:lnSpc>
                <a:spcPct val="100000"/>
              </a:lnSpc>
              <a:spcBef>
                <a:spcPct val="20000"/>
              </a:spcBef>
              <a:spcAft>
                <a:spcPct val="0"/>
              </a:spcAft>
              <a:buClr>
                <a:schemeClr val="tx1"/>
              </a:buClr>
              <a:buSzTx/>
              <a:buFont typeface="Wingdings" pitchFamily="2" charset="2"/>
              <a:buChar char="Ø"/>
              <a:tabLst/>
              <a:defRPr/>
            </a:pPr>
            <a:r>
              <a:rPr kumimoji="0" lang="fa-IR" sz="3600" b="1" i="0" u="none" strike="noStrike" kern="0" cap="none" spc="0" normalizeH="0" baseline="0" noProof="0" dirty="0" smtClean="0">
                <a:ln>
                  <a:noFill/>
                </a:ln>
                <a:solidFill>
                  <a:schemeClr val="tx1"/>
                </a:solidFill>
                <a:effectLst/>
                <a:uLnTx/>
                <a:uFillTx/>
                <a:latin typeface="+mn-lt"/>
                <a:cs typeface="B Nazanin" pitchFamily="2" charset="-78"/>
              </a:rPr>
              <a:t>اسکولیوز</a:t>
            </a:r>
          </a:p>
          <a:p>
            <a:pPr marL="342900" marR="0" lvl="0" indent="-342900" algn="r" defTabSz="914400" rtl="1" eaLnBrk="1" fontAlgn="base" latinLnBrk="0" hangingPunct="1">
              <a:lnSpc>
                <a:spcPct val="100000"/>
              </a:lnSpc>
              <a:spcBef>
                <a:spcPct val="20000"/>
              </a:spcBef>
              <a:spcAft>
                <a:spcPct val="0"/>
              </a:spcAft>
              <a:buClr>
                <a:schemeClr val="tx1"/>
              </a:buClr>
              <a:buSzTx/>
              <a:buFont typeface="Wingdings" pitchFamily="2" charset="2"/>
              <a:buChar char="Ø"/>
              <a:tabLst/>
              <a:defRPr/>
            </a:pPr>
            <a:r>
              <a:rPr kumimoji="0" lang="fa-IR" sz="3600" b="1" i="0" u="none" strike="noStrike" kern="0" cap="none" spc="0" normalizeH="0" baseline="0" noProof="0" dirty="0" smtClean="0">
                <a:ln>
                  <a:noFill/>
                </a:ln>
                <a:solidFill>
                  <a:schemeClr val="tx1"/>
                </a:solidFill>
                <a:effectLst/>
                <a:uLnTx/>
                <a:uFillTx/>
                <a:latin typeface="+mn-lt"/>
                <a:cs typeface="B Nazanin" pitchFamily="2" charset="-78"/>
              </a:rPr>
              <a:t>سینه فرورفته(پکتوس اکسکاواتوم)</a:t>
            </a:r>
          </a:p>
          <a:p>
            <a:pPr marL="342900" marR="0" lvl="0" indent="-342900" algn="r" defTabSz="914400" rtl="1" eaLnBrk="1" fontAlgn="base" latinLnBrk="0" hangingPunct="1">
              <a:lnSpc>
                <a:spcPct val="100000"/>
              </a:lnSpc>
              <a:spcBef>
                <a:spcPct val="20000"/>
              </a:spcBef>
              <a:spcAft>
                <a:spcPct val="0"/>
              </a:spcAft>
              <a:buClr>
                <a:schemeClr val="tx1"/>
              </a:buClr>
              <a:buSzTx/>
              <a:buFont typeface="Wingdings" pitchFamily="2" charset="2"/>
              <a:buChar char="Ø"/>
              <a:tabLst/>
              <a:defRPr/>
            </a:pPr>
            <a:r>
              <a:rPr kumimoji="0" lang="fa-IR" sz="3600" b="1" i="0" u="none" strike="noStrike" kern="0" cap="none" spc="0" normalizeH="0" baseline="0" noProof="0" dirty="0" smtClean="0">
                <a:ln>
                  <a:noFill/>
                </a:ln>
                <a:solidFill>
                  <a:schemeClr val="tx1"/>
                </a:solidFill>
                <a:effectLst/>
                <a:uLnTx/>
                <a:uFillTx/>
                <a:latin typeface="+mn-lt"/>
                <a:cs typeface="B Nazanin" pitchFamily="2" charset="-78"/>
              </a:rPr>
              <a:t>سینه کبوتری(کاریناتوم)</a:t>
            </a:r>
          </a:p>
          <a:p>
            <a:pPr marL="342900" marR="0" lvl="0" indent="-342900" algn="r" defTabSz="914400" rtl="1" eaLnBrk="1" fontAlgn="base" latinLnBrk="0" hangingPunct="1">
              <a:lnSpc>
                <a:spcPct val="100000"/>
              </a:lnSpc>
              <a:spcBef>
                <a:spcPct val="20000"/>
              </a:spcBef>
              <a:spcAft>
                <a:spcPct val="0"/>
              </a:spcAft>
              <a:buClr>
                <a:schemeClr val="tx1"/>
              </a:buClr>
              <a:buSzTx/>
              <a:buFont typeface="Wingdings" pitchFamily="2" charset="2"/>
              <a:buChar char="Ø"/>
              <a:tabLst/>
              <a:defRPr/>
            </a:pPr>
            <a:r>
              <a:rPr kumimoji="0" lang="fa-IR" sz="3600" b="1" i="0" u="none" strike="noStrike" kern="0" cap="none" spc="0" normalizeH="0" baseline="0" noProof="0" dirty="0" smtClean="0">
                <a:ln>
                  <a:noFill/>
                </a:ln>
                <a:solidFill>
                  <a:schemeClr val="tx1"/>
                </a:solidFill>
                <a:effectLst/>
                <a:uLnTx/>
                <a:uFillTx/>
                <a:latin typeface="+mn-lt"/>
                <a:cs typeface="B Nazanin" pitchFamily="2" charset="-78"/>
              </a:rPr>
              <a:t>پنوموتراکس</a:t>
            </a:r>
          </a:p>
          <a:p>
            <a:pPr marL="342900" marR="0" lvl="0" indent="-342900" algn="r" defTabSz="914400" rtl="1" eaLnBrk="1" fontAlgn="base" latinLnBrk="0" hangingPunct="1">
              <a:lnSpc>
                <a:spcPct val="100000"/>
              </a:lnSpc>
              <a:spcBef>
                <a:spcPct val="20000"/>
              </a:spcBef>
              <a:spcAft>
                <a:spcPct val="0"/>
              </a:spcAft>
              <a:buClr>
                <a:schemeClr val="tx1"/>
              </a:buClr>
              <a:buSzTx/>
              <a:buFont typeface="Wingdings" pitchFamily="2" charset="2"/>
              <a:buChar char="Ø"/>
              <a:tabLst/>
              <a:defRPr/>
            </a:pPr>
            <a:r>
              <a:rPr kumimoji="0" lang="fa-IR" sz="3600" b="1" i="0" u="none" strike="noStrike" kern="0" cap="none" spc="0" normalizeH="0" baseline="0" noProof="0" dirty="0" smtClean="0">
                <a:ln>
                  <a:noFill/>
                </a:ln>
                <a:solidFill>
                  <a:schemeClr val="tx1"/>
                </a:solidFill>
                <a:effectLst/>
                <a:uLnTx/>
                <a:uFillTx/>
                <a:latin typeface="+mn-lt"/>
                <a:cs typeface="B Nazanin" pitchFamily="2" charset="-78"/>
              </a:rPr>
              <a:t>پنومومدیاستن</a:t>
            </a:r>
          </a:p>
          <a:p>
            <a:pPr marL="342900" marR="0" lvl="0" indent="-342900" algn="r" defTabSz="914400" rtl="1" eaLnBrk="1" fontAlgn="base" latinLnBrk="0" hangingPunct="1">
              <a:lnSpc>
                <a:spcPct val="100000"/>
              </a:lnSpc>
              <a:spcBef>
                <a:spcPct val="20000"/>
              </a:spcBef>
              <a:spcAft>
                <a:spcPct val="0"/>
              </a:spcAft>
              <a:buClr>
                <a:schemeClr val="tx1"/>
              </a:buClr>
              <a:buSzTx/>
              <a:buFont typeface="Wingdings" pitchFamily="2" charset="2"/>
              <a:buChar char="Ø"/>
              <a:tabLst/>
              <a:defRPr/>
            </a:pPr>
            <a:r>
              <a:rPr kumimoji="0" lang="fa-IR" sz="3600" b="1" i="0" u="none" strike="noStrike" kern="0" cap="none" spc="0" normalizeH="0" baseline="0" noProof="0" dirty="0" smtClean="0">
                <a:ln>
                  <a:noFill/>
                </a:ln>
                <a:solidFill>
                  <a:schemeClr val="tx1"/>
                </a:solidFill>
                <a:effectLst/>
                <a:uLnTx/>
                <a:uFillTx/>
                <a:latin typeface="+mn-lt"/>
                <a:cs typeface="B Nazanin" pitchFamily="2" charset="-78"/>
              </a:rPr>
              <a:t>افوزیون پلور</a:t>
            </a:r>
            <a:endParaRPr kumimoji="0" lang="fa-IR" sz="3600" b="1" i="0" u="none" strike="noStrike" kern="0" cap="none" spc="0" normalizeH="0" baseline="0" noProof="0" dirty="0">
              <a:ln>
                <a:noFill/>
              </a:ln>
              <a:solidFill>
                <a:schemeClr val="tx1"/>
              </a:solidFill>
              <a:effectLst/>
              <a:uLnTx/>
              <a:uFillTx/>
              <a:latin typeface="+mn-lt"/>
              <a:cs typeface="B Nazanin"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219200"/>
            <a:ext cx="3962400"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3" descr="C:\Users\Yas\Desktop\767343_ANTsMohv.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 y="3733800"/>
            <a:ext cx="7543800" cy="31242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4" name="Picture 4" descr="C:\Users\Yas\Desktop\images (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62400" y="1371600"/>
            <a:ext cx="3352800" cy="234546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fa-IR" sz="4000" dirty="0" smtClean="0">
                <a:latin typeface="IranNastaliq" pitchFamily="18" charset="0"/>
                <a:cs typeface="IranNastaliq" pitchFamily="18" charset="0"/>
              </a:rPr>
              <a:t>باتشکر</a:t>
            </a:r>
            <a:endParaRPr lang="fa-IR" sz="4000" dirty="0">
              <a:latin typeface="IranNastaliq" pitchFamily="18" charset="0"/>
              <a:cs typeface="IranNastaliq" pitchFamily="18" charset="0"/>
            </a:endParaRPr>
          </a:p>
        </p:txBody>
      </p:sp>
      <p:sp>
        <p:nvSpPr>
          <p:cNvPr id="3" name="Subtitle 2"/>
          <p:cNvSpPr>
            <a:spLocks noGrp="1"/>
          </p:cNvSpPr>
          <p:nvPr>
            <p:ph type="subTitle" idx="1"/>
          </p:nvPr>
        </p:nvSpPr>
        <p:spPr>
          <a:xfrm>
            <a:off x="0" y="5334000"/>
            <a:ext cx="7848600" cy="457200"/>
          </a:xfrm>
        </p:spPr>
        <p:txBody>
          <a:bodyPr/>
          <a:lstStyle/>
          <a:p>
            <a:r>
              <a:rPr lang="fa-IR" sz="4400" b="1" dirty="0" smtClean="0">
                <a:cs typeface="B Kamran" pitchFamily="2" charset="-78"/>
              </a:rPr>
              <a:t>سمانه قاسمی راد</a:t>
            </a:r>
            <a:endParaRPr lang="fa-IR" sz="4400" b="1" dirty="0">
              <a:cs typeface="B Kamran"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ctr"/>
            <a:r>
              <a:rPr lang="fa-IR" sz="5400" dirty="0" smtClean="0">
                <a:solidFill>
                  <a:schemeClr val="accent4">
                    <a:lumMod val="10000"/>
                    <a:lumOff val="90000"/>
                  </a:schemeClr>
                </a:solidFill>
                <a:effectLst/>
                <a:cs typeface="B Kamran" pitchFamily="2" charset="-78"/>
              </a:rPr>
              <a:t>فیزیولوژی و آناتومی سیستم تنفسی</a:t>
            </a:r>
            <a:endParaRPr lang="en-US" sz="5400" dirty="0">
              <a:solidFill>
                <a:schemeClr val="accent4">
                  <a:lumMod val="10000"/>
                  <a:lumOff val="90000"/>
                </a:schemeClr>
              </a:solidFill>
              <a:effectLst/>
              <a:cs typeface="B Kamran" pitchFamily="2" charset="-78"/>
            </a:endParaRPr>
          </a:p>
        </p:txBody>
      </p:sp>
      <p:pic>
        <p:nvPicPr>
          <p:cNvPr id="4" name="Content Placeholder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1600200"/>
            <a:ext cx="4267200" cy="4191000"/>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0" y="1828800"/>
            <a:ext cx="3405841" cy="3581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858000" cy="838200"/>
          </a:xfrm>
        </p:spPr>
        <p:txBody>
          <a:bodyPr/>
          <a:lstStyle/>
          <a:p>
            <a:pPr algn="r"/>
            <a:r>
              <a:rPr lang="fa-IR" sz="5400" dirty="0" smtClean="0">
                <a:latin typeface="IranNastaliq" pitchFamily="18" charset="0"/>
                <a:cs typeface="B Kamran" pitchFamily="2" charset="-78"/>
              </a:rPr>
              <a:t>ادامه...</a:t>
            </a:r>
            <a:endParaRPr lang="fa-IR" sz="5400" dirty="0">
              <a:latin typeface="IranNastaliq" pitchFamily="18" charset="0"/>
              <a:cs typeface="B Kamran" pitchFamily="2" charset="-78"/>
            </a:endParaRPr>
          </a:p>
        </p:txBody>
      </p:sp>
      <p:pic>
        <p:nvPicPr>
          <p:cNvPr id="3" name="Picture Placeholder 1"/>
          <p:cNvPicPr>
            <a:picLocks noChangeAspect="1"/>
          </p:cNvPicPr>
          <p:nvPr/>
        </p:nvPicPr>
        <p:blipFill>
          <a:blip r:embed="rId2" cstate="print">
            <a:extLst>
              <a:ext uri="{28A0092B-C50C-407E-A947-70E740481C1C}">
                <a14:useLocalDpi xmlns="" xmlns:a14="http://schemas.microsoft.com/office/drawing/2010/main" val="0"/>
              </a:ext>
            </a:extLst>
          </a:blip>
          <a:srcRect t="13315" b="13315"/>
          <a:stretch>
            <a:fillRect/>
          </a:stretch>
        </p:blipFill>
        <p:spPr>
          <a:xfrm>
            <a:off x="4800600" y="3505200"/>
            <a:ext cx="2786063" cy="2971800"/>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 y="1371600"/>
            <a:ext cx="5105400" cy="3067050"/>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2400" y="4572000"/>
            <a:ext cx="4038600" cy="2209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228600" y="838200"/>
            <a:ext cx="8077200" cy="5334000"/>
          </a:xfrm>
          <a:prstGeom prst="rect">
            <a:avLst/>
          </a:prstGeom>
        </p:spPr>
        <p:txBody>
          <a:bodyPr/>
          <a:lstStyle/>
          <a:p>
            <a:pPr marL="342900" marR="0" lvl="0" indent="-342900" algn="just" defTabSz="914400" rtl="1" eaLnBrk="1" fontAlgn="base" latinLnBrk="0" hangingPunct="1">
              <a:lnSpc>
                <a:spcPct val="100000"/>
              </a:lnSpc>
              <a:spcBef>
                <a:spcPct val="20000"/>
              </a:spcBef>
              <a:spcAft>
                <a:spcPct val="0"/>
              </a:spcAft>
              <a:buClr>
                <a:schemeClr val="tx1"/>
              </a:buClr>
              <a:buSzTx/>
              <a:buFontTx/>
              <a:buChar char="•"/>
              <a:tabLst/>
              <a:defRPr/>
            </a:pPr>
            <a:endParaRPr kumimoji="0" lang="fa-IR" sz="2400" b="1" i="0" u="none" strike="noStrike" kern="0" cap="none" spc="0" normalizeH="0" baseline="0" noProof="0" dirty="0" smtClean="0">
              <a:ln>
                <a:noFill/>
              </a:ln>
              <a:solidFill>
                <a:schemeClr val="tx1"/>
              </a:solidFill>
              <a:effectLst/>
              <a:uLnTx/>
              <a:uFillTx/>
              <a:latin typeface="+mn-lt"/>
              <a:cs typeface="B Nazanin" pitchFamily="2" charset="-78"/>
            </a:endParaRPr>
          </a:p>
          <a:p>
            <a:pPr marL="342900" marR="0" lvl="0" indent="-342900" algn="just" defTabSz="914400" rtl="1" eaLnBrk="1" fontAlgn="base" latinLnBrk="0" hangingPunct="1">
              <a:lnSpc>
                <a:spcPct val="100000"/>
              </a:lnSpc>
              <a:spcBef>
                <a:spcPct val="20000"/>
              </a:spcBef>
              <a:spcAft>
                <a:spcPct val="0"/>
              </a:spcAft>
              <a:buClr>
                <a:schemeClr val="tx1"/>
              </a:buClr>
              <a:buSzTx/>
              <a:buFontTx/>
              <a:buChar char="•"/>
              <a:tabLst/>
              <a:defRPr/>
            </a:pPr>
            <a:r>
              <a:rPr kumimoji="0" lang="fa-IR" sz="2400" b="1" i="0" u="none" strike="noStrike" kern="0" cap="none" spc="0" normalizeH="0" baseline="0" noProof="0" dirty="0" smtClean="0">
                <a:ln>
                  <a:noFill/>
                </a:ln>
                <a:solidFill>
                  <a:schemeClr val="tx1"/>
                </a:solidFill>
                <a:effectLst/>
                <a:uLnTx/>
                <a:uFillTx/>
                <a:latin typeface="+mn-lt"/>
                <a:cs typeface="B Nazanin" pitchFamily="2" charset="-78"/>
              </a:rPr>
              <a:t>فیزیولوژی : عضله اصلی تنفسی دیافراگم است .</a:t>
            </a:r>
          </a:p>
          <a:p>
            <a:pPr marL="342900" marR="0" lvl="0" indent="-342900" algn="just" defTabSz="914400" rtl="1" eaLnBrk="1" fontAlgn="base" latinLnBrk="0" hangingPunct="1">
              <a:lnSpc>
                <a:spcPct val="100000"/>
              </a:lnSpc>
              <a:spcBef>
                <a:spcPct val="20000"/>
              </a:spcBef>
              <a:spcAft>
                <a:spcPct val="0"/>
              </a:spcAft>
              <a:buClr>
                <a:schemeClr val="tx1"/>
              </a:buClr>
              <a:buSzTx/>
              <a:buFontTx/>
              <a:buChar char="•"/>
              <a:tabLst/>
              <a:defRPr/>
            </a:pPr>
            <a:r>
              <a:rPr kumimoji="0" lang="fa-IR" sz="2400" b="1" i="0" u="none" strike="noStrike" kern="0" cap="none" spc="0" normalizeH="0" baseline="0" noProof="0" dirty="0" smtClean="0">
                <a:ln>
                  <a:noFill/>
                </a:ln>
                <a:solidFill>
                  <a:schemeClr val="tx1"/>
                </a:solidFill>
                <a:effectLst/>
                <a:uLnTx/>
                <a:uFillTx/>
                <a:latin typeface="+mn-lt"/>
                <a:cs typeface="B Nazanin" pitchFamily="2" charset="-78"/>
              </a:rPr>
              <a:t>تهویه : حرکت هوا به داخل و خارج ریه . دم انقباض فعال عضلات تنفسی و بازدم غیر فعال با شل شدن عضلات است . در امفی زم به علت کاهش شدید خاصیت ارتجاعی ریه نیاز به انقباض فعال جهت بازدم هستیم .</a:t>
            </a:r>
          </a:p>
          <a:p>
            <a:pPr marL="342900" marR="0" lvl="0" indent="-342900" algn="just" defTabSz="914400" rtl="1" eaLnBrk="1" fontAlgn="base" latinLnBrk="0" hangingPunct="1">
              <a:lnSpc>
                <a:spcPct val="100000"/>
              </a:lnSpc>
              <a:spcBef>
                <a:spcPct val="20000"/>
              </a:spcBef>
              <a:spcAft>
                <a:spcPct val="0"/>
              </a:spcAft>
              <a:buClr>
                <a:schemeClr val="tx1"/>
              </a:buClr>
              <a:buSzTx/>
              <a:buFontTx/>
              <a:buChar char="•"/>
              <a:tabLst/>
              <a:defRPr/>
            </a:pPr>
            <a:r>
              <a:rPr kumimoji="0" lang="fa-IR" sz="2400" b="1" i="0" u="none" strike="noStrike" kern="0" cap="none" spc="0" normalizeH="0" baseline="0" noProof="0" dirty="0" smtClean="0">
                <a:ln>
                  <a:noFill/>
                </a:ln>
                <a:solidFill>
                  <a:schemeClr val="tx1"/>
                </a:solidFill>
                <a:effectLst/>
                <a:uLnTx/>
                <a:uFillTx/>
                <a:latin typeface="+mn-lt"/>
                <a:cs typeface="B Nazanin" pitchFamily="2" charset="-78"/>
              </a:rPr>
              <a:t>کنترل تهویه : از طریق حذف یا احتباس </a:t>
            </a:r>
            <a:r>
              <a:rPr kumimoji="0" lang="en-US" sz="2400" b="1" i="0" u="none" strike="noStrike" kern="0" cap="none" spc="0" normalizeH="0" baseline="0" noProof="0" dirty="0" smtClean="0">
                <a:ln>
                  <a:noFill/>
                </a:ln>
                <a:solidFill>
                  <a:schemeClr val="tx1"/>
                </a:solidFill>
                <a:effectLst/>
                <a:uLnTx/>
                <a:uFillTx/>
                <a:latin typeface="+mn-lt"/>
                <a:cs typeface="B Nazanin" pitchFamily="2" charset="-78"/>
              </a:rPr>
              <a:t>CO2 </a:t>
            </a:r>
            <a:r>
              <a:rPr kumimoji="0" lang="fa-IR" sz="2400" b="1" i="0" u="none" strike="noStrike" kern="0" cap="none" spc="0" normalizeH="0" baseline="0" noProof="0" dirty="0" smtClean="0">
                <a:ln>
                  <a:noFill/>
                </a:ln>
                <a:solidFill>
                  <a:schemeClr val="tx1"/>
                </a:solidFill>
                <a:effectLst/>
                <a:uLnTx/>
                <a:uFillTx/>
                <a:latin typeface="+mn-lt"/>
                <a:cs typeface="B Nazanin" pitchFamily="2" charset="-78"/>
              </a:rPr>
              <a:t>کنترل میشود ( قویترین فاکتور کنترل تهویه ) . دومین فاکتور بعد از </a:t>
            </a:r>
            <a:r>
              <a:rPr kumimoji="0" lang="en-US" sz="2400" b="1" i="0" u="none" strike="noStrike" kern="0" cap="none" spc="0" normalizeH="0" baseline="0" noProof="0" dirty="0" smtClean="0">
                <a:ln>
                  <a:noFill/>
                </a:ln>
                <a:solidFill>
                  <a:schemeClr val="tx1"/>
                </a:solidFill>
                <a:effectLst/>
                <a:uLnTx/>
                <a:uFillTx/>
                <a:latin typeface="+mn-lt"/>
                <a:cs typeface="B Nazanin" pitchFamily="2" charset="-78"/>
              </a:rPr>
              <a:t>Pco2 ، </a:t>
            </a:r>
            <a:r>
              <a:rPr kumimoji="0" lang="fa-IR" sz="2400" b="1" i="0" u="none" strike="noStrike" kern="0" cap="none" spc="0" normalizeH="0" baseline="0" noProof="0" dirty="0" smtClean="0">
                <a:ln>
                  <a:noFill/>
                </a:ln>
                <a:solidFill>
                  <a:schemeClr val="tx1"/>
                </a:solidFill>
                <a:effectLst/>
                <a:uLnTx/>
                <a:uFillTx/>
                <a:latin typeface="+mn-lt"/>
                <a:cs typeface="B Nazanin" pitchFamily="2" charset="-78"/>
              </a:rPr>
              <a:t>هیپوکسی است .</a:t>
            </a:r>
          </a:p>
          <a:p>
            <a:pPr marL="342900" marR="0" lvl="0" indent="-342900" algn="just" defTabSz="914400" rtl="1" eaLnBrk="1" fontAlgn="base" latinLnBrk="0" hangingPunct="1">
              <a:lnSpc>
                <a:spcPct val="100000"/>
              </a:lnSpc>
              <a:spcBef>
                <a:spcPct val="20000"/>
              </a:spcBef>
              <a:spcAft>
                <a:spcPct val="0"/>
              </a:spcAft>
              <a:buClr>
                <a:schemeClr val="tx1"/>
              </a:buClr>
              <a:buSzTx/>
              <a:buFontTx/>
              <a:buChar char="•"/>
              <a:tabLst/>
              <a:defRPr/>
            </a:pPr>
            <a:r>
              <a:rPr kumimoji="0" lang="fa-IR" sz="2400" b="1" i="0" u="none" strike="noStrike" kern="0" cap="none" spc="0" normalizeH="0" baseline="0" noProof="0" dirty="0" smtClean="0">
                <a:ln>
                  <a:noFill/>
                </a:ln>
                <a:solidFill>
                  <a:schemeClr val="tx1"/>
                </a:solidFill>
                <a:effectLst/>
                <a:uLnTx/>
                <a:uFillTx/>
                <a:latin typeface="+mn-lt"/>
                <a:cs typeface="B Nazanin" pitchFamily="2" charset="-78"/>
              </a:rPr>
              <a:t>پرفیوژن : بر اساس جاذبه در ریه تقسیم شده اما فشار الوئول در سراسر ریه یکسان است .</a:t>
            </a:r>
          </a:p>
          <a:p>
            <a:pPr marL="342900" marR="0" lvl="0" indent="-342900" algn="just" defTabSz="914400" rtl="1" eaLnBrk="1" fontAlgn="base" latinLnBrk="0" hangingPunct="1">
              <a:lnSpc>
                <a:spcPct val="100000"/>
              </a:lnSpc>
              <a:spcBef>
                <a:spcPct val="20000"/>
              </a:spcBef>
              <a:spcAft>
                <a:spcPct val="0"/>
              </a:spcAft>
              <a:buClr>
                <a:schemeClr val="tx1"/>
              </a:buClr>
              <a:buSzTx/>
              <a:buFontTx/>
              <a:buChar char="•"/>
              <a:tabLst/>
              <a:defRPr/>
            </a:pPr>
            <a:r>
              <a:rPr kumimoji="0" lang="fa-IR" sz="2400" b="1" i="0" u="none" strike="noStrike" kern="0" cap="none" spc="0" normalizeH="0" baseline="0" noProof="0" dirty="0" smtClean="0">
                <a:ln>
                  <a:noFill/>
                </a:ln>
                <a:solidFill>
                  <a:schemeClr val="tx1"/>
                </a:solidFill>
                <a:effectLst/>
                <a:uLnTx/>
                <a:uFillTx/>
                <a:latin typeface="+mn-lt"/>
                <a:cs typeface="B Nazanin" pitchFamily="2" charset="-78"/>
              </a:rPr>
              <a:t>ظرفیتهای ریوی : </a:t>
            </a:r>
            <a:r>
              <a:rPr kumimoji="0" lang="en-US" sz="2400" b="1" i="0" u="none" strike="noStrike" kern="0" cap="none" spc="0" normalizeH="0" baseline="0" noProof="0" dirty="0" smtClean="0">
                <a:ln>
                  <a:noFill/>
                </a:ln>
                <a:solidFill>
                  <a:schemeClr val="tx1"/>
                </a:solidFill>
                <a:effectLst/>
                <a:uLnTx/>
                <a:uFillTx/>
                <a:latin typeface="+mn-lt"/>
                <a:cs typeface="B Nazanin" pitchFamily="2" charset="-78"/>
              </a:rPr>
              <a:t>VC </a:t>
            </a:r>
            <a:r>
              <a:rPr kumimoji="0" lang="fa-IR" sz="2400" b="1" i="0" u="none" strike="noStrike" kern="0" cap="none" spc="0" normalizeH="0" baseline="0" noProof="0" dirty="0" smtClean="0">
                <a:ln>
                  <a:noFill/>
                </a:ln>
                <a:solidFill>
                  <a:schemeClr val="tx1"/>
                </a:solidFill>
                <a:effectLst/>
                <a:uLnTx/>
                <a:uFillTx/>
                <a:latin typeface="+mn-lt"/>
                <a:cs typeface="B Nazanin" pitchFamily="2" charset="-78"/>
              </a:rPr>
              <a:t>و </a:t>
            </a:r>
            <a:r>
              <a:rPr kumimoji="0" lang="en-US" sz="2400" b="1" i="0" u="none" strike="noStrike" kern="0" cap="none" spc="0" normalizeH="0" baseline="0" noProof="0" dirty="0" smtClean="0">
                <a:ln>
                  <a:noFill/>
                </a:ln>
                <a:solidFill>
                  <a:schemeClr val="tx1"/>
                </a:solidFill>
                <a:effectLst/>
                <a:uLnTx/>
                <a:uFillTx/>
                <a:latin typeface="+mn-lt"/>
                <a:cs typeface="B Nazanin" pitchFamily="2" charset="-78"/>
              </a:rPr>
              <a:t>ERV </a:t>
            </a:r>
            <a:r>
              <a:rPr kumimoji="0" lang="fa-IR" sz="2400" b="1" i="0" u="none" strike="noStrike" kern="0" cap="none" spc="0" normalizeH="0" baseline="0" noProof="0" dirty="0" smtClean="0">
                <a:ln>
                  <a:noFill/>
                </a:ln>
                <a:solidFill>
                  <a:schemeClr val="tx1"/>
                </a:solidFill>
                <a:effectLst/>
                <a:uLnTx/>
                <a:uFillTx/>
                <a:latin typeface="+mn-lt"/>
                <a:cs typeface="B Nazanin" pitchFamily="2" charset="-78"/>
              </a:rPr>
              <a:t>و </a:t>
            </a:r>
            <a:r>
              <a:rPr kumimoji="0" lang="en-US" sz="2400" b="1" i="0" u="none" strike="noStrike" kern="0" cap="none" spc="0" normalizeH="0" baseline="0" noProof="0" dirty="0" smtClean="0">
                <a:ln>
                  <a:noFill/>
                </a:ln>
                <a:solidFill>
                  <a:schemeClr val="tx1"/>
                </a:solidFill>
                <a:effectLst/>
                <a:uLnTx/>
                <a:uFillTx/>
                <a:latin typeface="+mn-lt"/>
                <a:cs typeface="B Nazanin" pitchFamily="2" charset="-78"/>
              </a:rPr>
              <a:t>IC </a:t>
            </a:r>
            <a:r>
              <a:rPr kumimoji="0" lang="fa-IR" sz="2400" b="1" i="0" u="none" strike="noStrike" kern="0" cap="none" spc="0" normalizeH="0" baseline="0" noProof="0" dirty="0" smtClean="0">
                <a:ln>
                  <a:noFill/>
                </a:ln>
                <a:solidFill>
                  <a:schemeClr val="tx1"/>
                </a:solidFill>
                <a:effectLst/>
                <a:uLnTx/>
                <a:uFillTx/>
                <a:latin typeface="+mn-lt"/>
                <a:cs typeface="B Nazanin" pitchFamily="2" charset="-78"/>
              </a:rPr>
              <a:t>را به كمك اسپيرومتر ولي ساير حجمها خصوصاً </a:t>
            </a:r>
            <a:r>
              <a:rPr kumimoji="0" lang="en-US" sz="2400" b="1" i="0" u="none" strike="noStrike" kern="0" cap="none" spc="0" normalizeH="0" baseline="0" noProof="0" dirty="0" smtClean="0">
                <a:ln>
                  <a:noFill/>
                </a:ln>
                <a:solidFill>
                  <a:schemeClr val="tx1"/>
                </a:solidFill>
                <a:effectLst/>
                <a:uLnTx/>
                <a:uFillTx/>
                <a:latin typeface="+mn-lt"/>
                <a:cs typeface="B Nazanin" pitchFamily="2" charset="-78"/>
              </a:rPr>
              <a:t>RV ، TLC </a:t>
            </a:r>
            <a:r>
              <a:rPr kumimoji="0" lang="fa-IR" sz="2400" b="1" i="0" u="none" strike="noStrike" kern="0" cap="none" spc="0" normalizeH="0" baseline="0" noProof="0" dirty="0" smtClean="0">
                <a:ln>
                  <a:noFill/>
                </a:ln>
                <a:solidFill>
                  <a:schemeClr val="tx1"/>
                </a:solidFill>
                <a:effectLst/>
                <a:uLnTx/>
                <a:uFillTx/>
                <a:latin typeface="+mn-lt"/>
                <a:cs typeface="B Nazanin" pitchFamily="2" charset="-78"/>
              </a:rPr>
              <a:t>و </a:t>
            </a:r>
            <a:r>
              <a:rPr kumimoji="0" lang="en-US" sz="2400" b="1" i="0" u="none" strike="noStrike" kern="0" cap="none" spc="0" normalizeH="0" baseline="0" noProof="0" dirty="0" smtClean="0">
                <a:ln>
                  <a:noFill/>
                </a:ln>
                <a:solidFill>
                  <a:schemeClr val="tx1"/>
                </a:solidFill>
                <a:effectLst/>
                <a:uLnTx/>
                <a:uFillTx/>
                <a:latin typeface="+mn-lt"/>
                <a:cs typeface="B Nazanin" pitchFamily="2" charset="-78"/>
              </a:rPr>
              <a:t>FRC </a:t>
            </a:r>
            <a:r>
              <a:rPr kumimoji="0" lang="fa-IR" sz="2400" b="1" i="0" u="none" strike="noStrike" kern="0" cap="none" spc="0" normalizeH="0" baseline="0" noProof="0" dirty="0" smtClean="0">
                <a:ln>
                  <a:noFill/>
                </a:ln>
                <a:solidFill>
                  <a:schemeClr val="tx1"/>
                </a:solidFill>
                <a:effectLst/>
                <a:uLnTx/>
                <a:uFillTx/>
                <a:latin typeface="+mn-lt"/>
                <a:cs typeface="B Nazanin" pitchFamily="2" charset="-78"/>
              </a:rPr>
              <a:t>را به روش رقيق شدن هليم و پلتيسموگرافي اندازه ميگيرند . مقدار نرمال </a:t>
            </a:r>
            <a:r>
              <a:rPr kumimoji="0" lang="en-US" sz="2400" b="1" i="0" u="none" strike="noStrike" kern="0" cap="none" spc="0" normalizeH="0" baseline="0" noProof="0" dirty="0" smtClean="0">
                <a:ln>
                  <a:noFill/>
                </a:ln>
                <a:solidFill>
                  <a:schemeClr val="tx1"/>
                </a:solidFill>
                <a:effectLst/>
                <a:uLnTx/>
                <a:uFillTx/>
                <a:latin typeface="+mn-lt"/>
                <a:cs typeface="B Nazanin" pitchFamily="2" charset="-78"/>
              </a:rPr>
              <a:t>FVC / FEV1 </a:t>
            </a:r>
            <a:r>
              <a:rPr kumimoji="0" lang="fa-IR" sz="2400" b="1" i="0" u="none" strike="noStrike" kern="0" cap="none" spc="0" normalizeH="0" baseline="0" noProof="0" dirty="0" smtClean="0">
                <a:ln>
                  <a:noFill/>
                </a:ln>
                <a:solidFill>
                  <a:schemeClr val="tx1"/>
                </a:solidFill>
                <a:effectLst/>
                <a:uLnTx/>
                <a:uFillTx/>
                <a:latin typeface="+mn-lt"/>
                <a:cs typeface="B Nazanin" pitchFamily="2" charset="-78"/>
              </a:rPr>
              <a:t>حدود 75% تا 80% است كه با افزايش سن افت ميكند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228600" y="1295400"/>
            <a:ext cx="8001000" cy="4953000"/>
          </a:xfrm>
          <a:prstGeom prst="rect">
            <a:avLst/>
          </a:prstGeom>
        </p:spPr>
        <p:txBody>
          <a:bodyPr/>
          <a:lstStyle/>
          <a:p>
            <a:pPr marL="342900" marR="0" lvl="0" indent="-342900" algn="r" defTabSz="914400" rtl="1" eaLnBrk="1" fontAlgn="base" latinLnBrk="0" hangingPunct="1">
              <a:lnSpc>
                <a:spcPct val="100000"/>
              </a:lnSpc>
              <a:spcBef>
                <a:spcPct val="20000"/>
              </a:spcBef>
              <a:spcAft>
                <a:spcPct val="0"/>
              </a:spcAft>
              <a:buClr>
                <a:schemeClr val="tx1"/>
              </a:buClr>
              <a:buSzTx/>
              <a:buFontTx/>
              <a:buChar char="•"/>
              <a:tabLst/>
              <a:defRPr/>
            </a:pPr>
            <a:r>
              <a:rPr lang="fa-IR" sz="2400" b="1" kern="0" dirty="0">
                <a:latin typeface="+mn-lt"/>
                <a:cs typeface="B Nazanin" pitchFamily="2" charset="-78"/>
              </a:rPr>
              <a:t>اندازه گيريهاي معمول :</a:t>
            </a:r>
          </a:p>
          <a:p>
            <a:pPr marL="342900" indent="-342900" algn="just" rtl="1">
              <a:spcBef>
                <a:spcPct val="20000"/>
              </a:spcBef>
              <a:buClr>
                <a:schemeClr val="tx1"/>
              </a:buClr>
              <a:buFontTx/>
              <a:buChar char="•"/>
            </a:pPr>
            <a:r>
              <a:rPr lang="en-US" sz="2400" b="1" kern="0" dirty="0">
                <a:latin typeface="+mn-lt"/>
                <a:cs typeface="B Nazanin" pitchFamily="2" charset="-78"/>
              </a:rPr>
              <a:t>TLC : </a:t>
            </a:r>
            <a:r>
              <a:rPr lang="fa-IR" sz="2400" b="1" kern="0" dirty="0">
                <a:latin typeface="+mn-lt"/>
                <a:cs typeface="B Nazanin" pitchFamily="2" charset="-78"/>
              </a:rPr>
              <a:t>ظرفيت كلي ريوي .</a:t>
            </a:r>
          </a:p>
          <a:p>
            <a:pPr marL="342900" indent="-342900" algn="just" rtl="1">
              <a:spcBef>
                <a:spcPct val="20000"/>
              </a:spcBef>
              <a:buClr>
                <a:schemeClr val="tx1"/>
              </a:buClr>
              <a:buFontTx/>
              <a:buChar char="•"/>
            </a:pPr>
            <a:r>
              <a:rPr lang="en-US" sz="2400" b="1" kern="0" dirty="0">
                <a:latin typeface="+mn-lt"/>
                <a:cs typeface="B Nazanin" pitchFamily="2" charset="-78"/>
              </a:rPr>
              <a:t>RV : </a:t>
            </a:r>
            <a:r>
              <a:rPr lang="fa-IR" sz="2400" b="1" kern="0" dirty="0">
                <a:latin typeface="+mn-lt"/>
                <a:cs typeface="B Nazanin" pitchFamily="2" charset="-78"/>
              </a:rPr>
              <a:t>حجم باقيمانده .</a:t>
            </a:r>
          </a:p>
          <a:p>
            <a:pPr marL="342900" indent="-342900" algn="just" rtl="1">
              <a:spcBef>
                <a:spcPct val="20000"/>
              </a:spcBef>
              <a:buClr>
                <a:schemeClr val="tx1"/>
              </a:buClr>
              <a:buFontTx/>
              <a:buChar char="•"/>
            </a:pPr>
            <a:r>
              <a:rPr lang="en-US" sz="2400" b="1" kern="0" dirty="0">
                <a:latin typeface="+mn-lt"/>
                <a:cs typeface="B Nazanin" pitchFamily="2" charset="-78"/>
              </a:rPr>
              <a:t>VC </a:t>
            </a:r>
            <a:r>
              <a:rPr lang="en-US" sz="2400" b="1" kern="0" dirty="0" smtClean="0">
                <a:latin typeface="+mn-lt"/>
                <a:cs typeface="B Nazanin" pitchFamily="2" charset="-78"/>
              </a:rPr>
              <a:t>) </a:t>
            </a:r>
            <a:r>
              <a:rPr lang="fa-IR" sz="2400" b="1" kern="0" dirty="0">
                <a:latin typeface="+mn-lt"/>
                <a:cs typeface="B Nazanin" pitchFamily="2" charset="-78"/>
              </a:rPr>
              <a:t>ظرفيت حياتي ) : حجم گازي است كه از </a:t>
            </a:r>
            <a:r>
              <a:rPr lang="en-US" sz="2400" b="1" kern="0" dirty="0">
                <a:latin typeface="+mn-lt"/>
                <a:cs typeface="B Nazanin" pitchFamily="2" charset="-78"/>
              </a:rPr>
              <a:t>TLC </a:t>
            </a:r>
            <a:r>
              <a:rPr lang="fa-IR" sz="2400" b="1" kern="0" dirty="0">
                <a:latin typeface="+mn-lt"/>
                <a:cs typeface="B Nazanin" pitchFamily="2" charset="-78"/>
              </a:rPr>
              <a:t>تا </a:t>
            </a:r>
            <a:r>
              <a:rPr lang="en-US" sz="2400" b="1" kern="0" dirty="0">
                <a:latin typeface="+mn-lt"/>
                <a:cs typeface="B Nazanin" pitchFamily="2" charset="-78"/>
              </a:rPr>
              <a:t>RV </a:t>
            </a:r>
            <a:r>
              <a:rPr lang="fa-IR" sz="2400" b="1" kern="0" dirty="0">
                <a:latin typeface="+mn-lt"/>
                <a:cs typeface="B Nazanin" pitchFamily="2" charset="-78"/>
              </a:rPr>
              <a:t>از ريه ها خارج ميشود .</a:t>
            </a:r>
          </a:p>
          <a:p>
            <a:pPr marL="342900" indent="-342900" algn="just" rtl="1">
              <a:spcBef>
                <a:spcPct val="20000"/>
              </a:spcBef>
              <a:buClr>
                <a:schemeClr val="tx1"/>
              </a:buClr>
              <a:buFontTx/>
              <a:buChar char="•"/>
            </a:pPr>
            <a:r>
              <a:rPr lang="en-US" sz="2400" b="1" kern="0" dirty="0">
                <a:latin typeface="+mn-lt"/>
                <a:cs typeface="B Nazanin" pitchFamily="2" charset="-78"/>
              </a:rPr>
              <a:t>FEV1 : </a:t>
            </a:r>
            <a:r>
              <a:rPr lang="fa-IR" sz="2400" b="1" kern="0" dirty="0">
                <a:latin typeface="+mn-lt"/>
                <a:cs typeface="B Nazanin" pitchFamily="2" charset="-78"/>
              </a:rPr>
              <a:t>حجم بازدمي با فشار در ثانيه اول .</a:t>
            </a:r>
          </a:p>
          <a:p>
            <a:pPr marL="342900" indent="-342900" algn="just" rtl="1">
              <a:spcBef>
                <a:spcPct val="20000"/>
              </a:spcBef>
              <a:buClr>
                <a:schemeClr val="tx1"/>
              </a:buClr>
              <a:buFontTx/>
              <a:buChar char="•"/>
            </a:pPr>
            <a:r>
              <a:rPr lang="en-US" sz="2400" b="1" kern="0" dirty="0">
                <a:latin typeface="+mn-lt"/>
                <a:cs typeface="B Nazanin" pitchFamily="2" charset="-78"/>
              </a:rPr>
              <a:t>FVC : </a:t>
            </a:r>
            <a:r>
              <a:rPr lang="fa-IR" sz="2400" b="1" kern="0" dirty="0">
                <a:latin typeface="+mn-lt"/>
                <a:cs typeface="B Nazanin" pitchFamily="2" charset="-78"/>
              </a:rPr>
              <a:t>ظرفيت حياتي با فشار .</a:t>
            </a:r>
          </a:p>
          <a:p>
            <a:pPr marL="342900" indent="-342900" algn="just" rtl="1">
              <a:spcBef>
                <a:spcPct val="20000"/>
              </a:spcBef>
              <a:buClr>
                <a:schemeClr val="tx1"/>
              </a:buClr>
              <a:buFontTx/>
              <a:buChar char="•"/>
            </a:pPr>
            <a:r>
              <a:rPr lang="fa-IR" sz="2400" b="1" kern="0" dirty="0">
                <a:latin typeface="+mn-lt"/>
                <a:cs typeface="B Nazanin" pitchFamily="2" charset="-78"/>
              </a:rPr>
              <a:t>اختلالات تبادل گاز : تنفس عادي در هر دقيقه 12 تا 16 بار است و هر نفس حجم جاري حدود نيم ليتر دارد كه 30% آن در مجاري مانده ( فضاي مرده ) و 70% به الوئولها و در تبادل گازي شركت ميكند . </a:t>
            </a:r>
            <a:r>
              <a:rPr lang="en-US" sz="2400" b="1" kern="0" dirty="0">
                <a:latin typeface="+mn-lt"/>
                <a:cs typeface="B Nazanin" pitchFamily="2" charset="-78"/>
              </a:rPr>
              <a:t>O2 </a:t>
            </a:r>
            <a:r>
              <a:rPr lang="fa-IR" sz="2400" b="1" kern="0" dirty="0">
                <a:latin typeface="+mn-lt"/>
                <a:cs typeface="B Nazanin" pitchFamily="2" charset="-78"/>
              </a:rPr>
              <a:t>و </a:t>
            </a:r>
            <a:r>
              <a:rPr lang="en-US" sz="2400" b="1" kern="0" dirty="0">
                <a:latin typeface="+mn-lt"/>
                <a:cs typeface="B Nazanin" pitchFamily="2" charset="-78"/>
              </a:rPr>
              <a:t>CO2 </a:t>
            </a:r>
            <a:r>
              <a:rPr lang="fa-IR" sz="2400" b="1" kern="0" dirty="0">
                <a:latin typeface="+mn-lt"/>
                <a:cs typeface="B Nazanin" pitchFamily="2" charset="-78"/>
              </a:rPr>
              <a:t>بر اساس گراديان غلظت خود از الوئولها و اندوتليوم مويرگي ريه عبور ميكنند ( انتشار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219200" y="228600"/>
            <a:ext cx="5791200" cy="685800"/>
          </a:xfrm>
          <a:prstGeom prst="rect">
            <a:avLst/>
          </a:prstGeom>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5400" b="0" i="0" u="none" strike="noStrike" kern="0" cap="none" spc="0" normalizeH="0" baseline="0" noProof="0" dirty="0" smtClean="0">
                <a:ln>
                  <a:noFill/>
                </a:ln>
                <a:solidFill>
                  <a:schemeClr val="accent6">
                    <a:lumMod val="20000"/>
                    <a:lumOff val="80000"/>
                  </a:schemeClr>
                </a:solidFill>
                <a:effectLst/>
                <a:uLnTx/>
                <a:uFillTx/>
                <a:latin typeface="+mj-lt"/>
                <a:ea typeface="+mj-ea"/>
                <a:cs typeface="B Kamran" pitchFamily="2" charset="-78"/>
              </a:rPr>
              <a:t>معاینه فیزیکی</a:t>
            </a:r>
            <a:endParaRPr kumimoji="0" lang="en-US" sz="5400" b="0" i="0" u="none" strike="noStrike" kern="0" cap="none" spc="0" normalizeH="0" baseline="0" noProof="0" dirty="0">
              <a:ln>
                <a:noFill/>
              </a:ln>
              <a:solidFill>
                <a:schemeClr val="accent6">
                  <a:lumMod val="20000"/>
                  <a:lumOff val="80000"/>
                </a:schemeClr>
              </a:solidFill>
              <a:effectLst/>
              <a:uLnTx/>
              <a:uFillTx/>
              <a:latin typeface="+mj-lt"/>
              <a:ea typeface="+mj-ea"/>
              <a:cs typeface="B Kamran" pitchFamily="2" charset="-78"/>
            </a:endParaRPr>
          </a:p>
        </p:txBody>
      </p:sp>
      <p:sp>
        <p:nvSpPr>
          <p:cNvPr id="3" name="Text Placeholder 3"/>
          <p:cNvSpPr txBox="1">
            <a:spLocks/>
          </p:cNvSpPr>
          <p:nvPr/>
        </p:nvSpPr>
        <p:spPr>
          <a:xfrm>
            <a:off x="304800" y="1524000"/>
            <a:ext cx="7696200" cy="4876800"/>
          </a:xfrm>
          <a:prstGeom prst="rect">
            <a:avLst/>
          </a:prstGeom>
        </p:spPr>
        <p:txBody>
          <a:bodyPr/>
          <a:lstStyle/>
          <a:p>
            <a:pPr marL="285750" marR="0" lvl="0" indent="-285750" algn="r" defTabSz="914400" rtl="1" eaLnBrk="1" fontAlgn="base" latinLnBrk="0" hangingPunct="1">
              <a:lnSpc>
                <a:spcPct val="100000"/>
              </a:lnSpc>
              <a:spcBef>
                <a:spcPct val="20000"/>
              </a:spcBef>
              <a:spcAft>
                <a:spcPct val="0"/>
              </a:spcAft>
              <a:buClr>
                <a:schemeClr val="bg2">
                  <a:lumMod val="50000"/>
                  <a:lumOff val="50000"/>
                </a:schemeClr>
              </a:buClr>
              <a:buSzPct val="99000"/>
              <a:buFont typeface="Wingdings" pitchFamily="2" charset="2"/>
              <a:buChar char="Ø"/>
              <a:tabLst/>
              <a:defRPr/>
            </a:pPr>
            <a:r>
              <a:rPr kumimoji="0" lang="fa-IR" sz="4000" b="0" i="0" u="none" strike="noStrike" kern="0" cap="none" spc="0" normalizeH="0" baseline="0" noProof="0" dirty="0" smtClean="0">
                <a:ln>
                  <a:noFill/>
                </a:ln>
                <a:solidFill>
                  <a:schemeClr val="tx1"/>
                </a:solidFill>
                <a:effectLst/>
                <a:uLnTx/>
                <a:uFillTx/>
                <a:latin typeface="+mn-lt"/>
                <a:cs typeface="B Nazanin" pitchFamily="2" charset="-78"/>
              </a:rPr>
              <a:t>تعداد تنفس</a:t>
            </a:r>
          </a:p>
          <a:p>
            <a:pPr marL="285750" marR="0" lvl="0" indent="-285750" algn="r" defTabSz="914400" rtl="1" eaLnBrk="1" fontAlgn="base" latinLnBrk="0" hangingPunct="1">
              <a:lnSpc>
                <a:spcPct val="100000"/>
              </a:lnSpc>
              <a:spcBef>
                <a:spcPct val="20000"/>
              </a:spcBef>
              <a:spcAft>
                <a:spcPct val="0"/>
              </a:spcAft>
              <a:buClr>
                <a:schemeClr val="bg2">
                  <a:lumMod val="50000"/>
                  <a:lumOff val="50000"/>
                </a:schemeClr>
              </a:buClr>
              <a:buSzPct val="99000"/>
              <a:buFont typeface="Wingdings" pitchFamily="2" charset="2"/>
              <a:buChar char="Ø"/>
              <a:tabLst/>
              <a:defRPr/>
            </a:pPr>
            <a:r>
              <a:rPr kumimoji="0" lang="fa-IR" sz="4000" b="0" i="0" u="none" strike="noStrike" kern="0" cap="none" spc="0" normalizeH="0" baseline="0" noProof="0" dirty="0" smtClean="0">
                <a:ln>
                  <a:noFill/>
                </a:ln>
                <a:solidFill>
                  <a:schemeClr val="tx1"/>
                </a:solidFill>
                <a:effectLst/>
                <a:uLnTx/>
                <a:uFillTx/>
                <a:latin typeface="+mn-lt"/>
                <a:cs typeface="B Nazanin" pitchFamily="2" charset="-78"/>
              </a:rPr>
              <a:t>الگو،عمق و میزان تلاش</a:t>
            </a:r>
          </a:p>
          <a:p>
            <a:pPr marL="285750" marR="0" lvl="0" indent="-285750" algn="r" defTabSz="914400" rtl="1" eaLnBrk="1" fontAlgn="base" latinLnBrk="0" hangingPunct="1">
              <a:lnSpc>
                <a:spcPct val="100000"/>
              </a:lnSpc>
              <a:spcBef>
                <a:spcPct val="20000"/>
              </a:spcBef>
              <a:spcAft>
                <a:spcPct val="0"/>
              </a:spcAft>
              <a:buClr>
                <a:schemeClr val="bg2">
                  <a:lumMod val="50000"/>
                  <a:lumOff val="50000"/>
                </a:schemeClr>
              </a:buClr>
              <a:buSzPct val="99000"/>
              <a:buFont typeface="Wingdings" pitchFamily="2" charset="2"/>
              <a:buChar char="Ø"/>
              <a:tabLst/>
              <a:defRPr/>
            </a:pPr>
            <a:r>
              <a:rPr kumimoji="0" lang="fa-IR" sz="4000" b="0" i="0" u="none" strike="noStrike" kern="0" cap="none" spc="0" normalizeH="0" baseline="0" noProof="0" dirty="0" smtClean="0">
                <a:ln>
                  <a:noFill/>
                </a:ln>
                <a:solidFill>
                  <a:schemeClr val="tx1"/>
                </a:solidFill>
                <a:effectLst/>
                <a:uLnTx/>
                <a:uFillTx/>
                <a:latin typeface="+mn-lt"/>
                <a:cs typeface="B Nazanin" pitchFamily="2" charset="-78"/>
              </a:rPr>
              <a:t>صداهای تنفسی</a:t>
            </a:r>
          </a:p>
          <a:p>
            <a:pPr marL="285750" marR="0" lvl="0" indent="-285750" algn="r" defTabSz="914400" rtl="1" eaLnBrk="1" fontAlgn="base" latinLnBrk="0" hangingPunct="1">
              <a:lnSpc>
                <a:spcPct val="100000"/>
              </a:lnSpc>
              <a:spcBef>
                <a:spcPct val="20000"/>
              </a:spcBef>
              <a:spcAft>
                <a:spcPct val="0"/>
              </a:spcAft>
              <a:buClr>
                <a:schemeClr val="bg2">
                  <a:lumMod val="50000"/>
                  <a:lumOff val="50000"/>
                </a:schemeClr>
              </a:buClr>
              <a:buSzPct val="99000"/>
              <a:buFont typeface="Wingdings" pitchFamily="2" charset="2"/>
              <a:buChar char="Ø"/>
              <a:tabLst/>
              <a:defRPr/>
            </a:pPr>
            <a:r>
              <a:rPr kumimoji="0" lang="fa-IR" sz="4000" b="0" i="0" u="none" strike="noStrike" kern="0" cap="none" spc="0" normalizeH="0" baseline="0" noProof="0" dirty="0" smtClean="0">
                <a:ln>
                  <a:noFill/>
                </a:ln>
                <a:solidFill>
                  <a:schemeClr val="tx1"/>
                </a:solidFill>
                <a:effectLst/>
                <a:uLnTx/>
                <a:uFillTx/>
                <a:latin typeface="+mn-lt"/>
                <a:cs typeface="B Nazanin" pitchFamily="2" charset="-78"/>
              </a:rPr>
              <a:t>یافته های فیزیکی </a:t>
            </a:r>
            <a:r>
              <a:rPr kumimoji="0" lang="fa-IR" sz="1600" b="0" i="0" u="none" strike="noStrike" kern="0" cap="none" spc="0" normalizeH="0" baseline="0" noProof="0" dirty="0" smtClean="0">
                <a:ln>
                  <a:noFill/>
                </a:ln>
                <a:solidFill>
                  <a:schemeClr val="tx1"/>
                </a:solidFill>
                <a:effectLst/>
                <a:uLnTx/>
                <a:uFillTx/>
                <a:latin typeface="+mn-lt"/>
                <a:cs typeface="B Nazanin" pitchFamily="2" charset="-78"/>
              </a:rPr>
              <a:t>چماقی شدن انگشتان</a:t>
            </a:r>
            <a:endParaRPr kumimoji="0" lang="fa-IR" sz="4000" b="0" i="0" u="none" strike="noStrike" kern="0" cap="none" spc="0" normalizeH="0" baseline="0" noProof="0" dirty="0" smtClean="0">
              <a:ln>
                <a:noFill/>
              </a:ln>
              <a:solidFill>
                <a:schemeClr val="tx1"/>
              </a:solidFill>
              <a:effectLst/>
              <a:uLnTx/>
              <a:uFillTx/>
              <a:latin typeface="+mn-lt"/>
              <a:cs typeface="B Nazanin" pitchFamily="2" charset="-78"/>
            </a:endParaRPr>
          </a:p>
          <a:p>
            <a:pPr marL="285750" marR="0" lvl="0" indent="-285750" algn="r" defTabSz="914400" rtl="1" eaLnBrk="1" fontAlgn="base" latinLnBrk="0" hangingPunct="1">
              <a:lnSpc>
                <a:spcPct val="100000"/>
              </a:lnSpc>
              <a:spcBef>
                <a:spcPct val="20000"/>
              </a:spcBef>
              <a:spcAft>
                <a:spcPct val="0"/>
              </a:spcAft>
              <a:buClr>
                <a:schemeClr val="bg2">
                  <a:lumMod val="50000"/>
                  <a:lumOff val="50000"/>
                </a:schemeClr>
              </a:buClr>
              <a:buSzPct val="99000"/>
              <a:buFont typeface="Wingdings" pitchFamily="2" charset="2"/>
              <a:buChar char="Ø"/>
              <a:tabLst/>
              <a:defRPr/>
            </a:pPr>
            <a:r>
              <a:rPr kumimoji="0" lang="fa-IR" sz="4000" b="0" i="0" u="none" strike="noStrike" kern="0" cap="none" spc="0" normalizeH="0" baseline="0" noProof="0" dirty="0" smtClean="0">
                <a:ln>
                  <a:noFill/>
                </a:ln>
                <a:solidFill>
                  <a:schemeClr val="tx1"/>
                </a:solidFill>
                <a:effectLst/>
                <a:uLnTx/>
                <a:uFillTx/>
                <a:latin typeface="+mn-lt"/>
                <a:cs typeface="B Nazanin" pitchFamily="2" charset="-78"/>
              </a:rPr>
              <a:t>سرفه</a:t>
            </a:r>
            <a:endParaRPr kumimoji="0" lang="fa-IR" sz="3600" b="0" i="0" u="none" strike="noStrike" kern="0" cap="none" spc="0" normalizeH="0" baseline="0" noProof="0" dirty="0" smtClean="0">
              <a:ln>
                <a:noFill/>
              </a:ln>
              <a:solidFill>
                <a:schemeClr val="tx1"/>
              </a:solidFill>
              <a:effectLst/>
              <a:uLnTx/>
              <a:uFillTx/>
              <a:latin typeface="+mn-lt"/>
              <a:cs typeface="B Nazanin"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304800" y="1600200"/>
            <a:ext cx="7543800" cy="4419601"/>
          </a:xfrm>
          <a:prstGeom prst="rect">
            <a:avLst/>
          </a:prstGeom>
        </p:spPr>
        <p:txBody>
          <a:bodyPr/>
          <a:lstStyle/>
          <a:p>
            <a:pPr marL="342900" marR="0" lvl="0" indent="-342900" algn="just" defTabSz="914400" rtl="1" eaLnBrk="1" fontAlgn="base" latinLnBrk="0" hangingPunct="1">
              <a:lnSpc>
                <a:spcPct val="100000"/>
              </a:lnSpc>
              <a:spcBef>
                <a:spcPct val="20000"/>
              </a:spcBef>
              <a:spcAft>
                <a:spcPct val="0"/>
              </a:spcAft>
              <a:buClr>
                <a:schemeClr val="tx1"/>
              </a:buClr>
              <a:buSzTx/>
              <a:buFontTx/>
              <a:buChar char="•"/>
              <a:tabLst/>
              <a:defRPr/>
            </a:pPr>
            <a:r>
              <a:rPr lang="fa-IR" sz="2400" b="1" kern="0" dirty="0">
                <a:latin typeface="+mn-lt"/>
                <a:cs typeface="B Nazanin" pitchFamily="2" charset="-78"/>
              </a:rPr>
              <a:t>1/ تعداد تنفس : نرمال در پره ترم 40-60 و در ترم 30-40 میباشد .</a:t>
            </a:r>
          </a:p>
          <a:p>
            <a:pPr marL="342900" marR="0" lvl="0" indent="-342900" algn="just" defTabSz="914400" rtl="1" eaLnBrk="1" fontAlgn="base" latinLnBrk="0" hangingPunct="1">
              <a:lnSpc>
                <a:spcPct val="100000"/>
              </a:lnSpc>
              <a:spcBef>
                <a:spcPct val="20000"/>
              </a:spcBef>
              <a:spcAft>
                <a:spcPct val="0"/>
              </a:spcAft>
              <a:buClr>
                <a:schemeClr val="tx1"/>
              </a:buClr>
              <a:buSzTx/>
              <a:buFontTx/>
              <a:buChar char="•"/>
              <a:tabLst/>
              <a:defRPr/>
            </a:pPr>
            <a:r>
              <a:rPr lang="fa-IR" sz="2400" b="1" kern="0" dirty="0">
                <a:latin typeface="+mn-lt"/>
                <a:cs typeface="B Nazanin" pitchFamily="2" charset="-78"/>
              </a:rPr>
              <a:t>2/ الگوي تنفس : هیپرپنه ( افزایش عمق تنفس ) در تب ، اسیدوز متابولیک ، مسمومیت با سالیسیلات ، بیماری ریوی یا قلبی و پانیک دیده میشود . گرانتینگ ( بازدم قوی در برابر گلوت بسته ) نشانه هیپوکسی ، اتلکتازی ، پنومونی یا ادم ریه باشد .</a:t>
            </a:r>
          </a:p>
          <a:p>
            <a:pPr marL="342900" marR="0" lvl="0" indent="-342900" algn="just" defTabSz="914400" rtl="1" eaLnBrk="1" fontAlgn="base" latinLnBrk="0" hangingPunct="1">
              <a:lnSpc>
                <a:spcPct val="100000"/>
              </a:lnSpc>
              <a:spcBef>
                <a:spcPct val="20000"/>
              </a:spcBef>
              <a:spcAft>
                <a:spcPct val="0"/>
              </a:spcAft>
              <a:buClr>
                <a:schemeClr val="tx1"/>
              </a:buClr>
              <a:buSzTx/>
              <a:buFontTx/>
              <a:buChar char="•"/>
              <a:tabLst/>
              <a:defRPr/>
            </a:pPr>
            <a:r>
              <a:rPr lang="fa-IR" sz="2400" b="1" kern="0" dirty="0">
                <a:latin typeface="+mn-lt"/>
                <a:cs typeface="B Nazanin" pitchFamily="2" charset="-78"/>
              </a:rPr>
              <a:t>3/ صداهاي ريوي : شامل استریدور ، ویز ، رال ( کراکل ) هستند .</a:t>
            </a:r>
          </a:p>
          <a:p>
            <a:pPr marL="342900" marR="0" lvl="0" indent="-342900" algn="just" defTabSz="914400" rtl="1" eaLnBrk="1" fontAlgn="base" latinLnBrk="0" hangingPunct="1">
              <a:lnSpc>
                <a:spcPct val="100000"/>
              </a:lnSpc>
              <a:spcBef>
                <a:spcPct val="20000"/>
              </a:spcBef>
              <a:spcAft>
                <a:spcPct val="0"/>
              </a:spcAft>
              <a:buClr>
                <a:schemeClr val="tx1"/>
              </a:buClr>
              <a:buSzTx/>
              <a:buFontTx/>
              <a:buChar char="•"/>
              <a:tabLst/>
              <a:defRPr/>
            </a:pPr>
            <a:r>
              <a:rPr lang="fa-IR" sz="2400" b="1" kern="0" dirty="0">
                <a:latin typeface="+mn-lt"/>
                <a:cs typeface="B Nazanin" pitchFamily="2" charset="-78"/>
              </a:rPr>
              <a:t>4/ كلابينگ : چماقی شدن انگشتان از علائم بیماری مزمن ریوی و در بسیاری بیماری مزمن دیگر مثل سیانوتیک قلبی ، اندوکاردیت ، سیلیاک ، </a:t>
            </a:r>
            <a:r>
              <a:rPr lang="en-US" sz="2400" b="1" kern="0" dirty="0">
                <a:latin typeface="+mn-lt"/>
                <a:cs typeface="B Nazanin" pitchFamily="2" charset="-78"/>
              </a:rPr>
              <a:t>IBD ، </a:t>
            </a:r>
            <a:r>
              <a:rPr lang="fa-IR" sz="2400" b="1" kern="0" dirty="0">
                <a:latin typeface="+mn-lt"/>
                <a:cs typeface="B Nazanin" pitchFamily="2" charset="-78"/>
              </a:rPr>
              <a:t>هپاتیت مزمن فعال ، سیروز صفراوی ، تالاسمی و هوجکین نیز دیده میشود .</a:t>
            </a:r>
          </a:p>
          <a:p>
            <a:pPr marL="342900" marR="0" lvl="0" indent="-342900" algn="just" defTabSz="914400" rtl="1" eaLnBrk="1" fontAlgn="base" latinLnBrk="0" hangingPunct="1">
              <a:lnSpc>
                <a:spcPct val="100000"/>
              </a:lnSpc>
              <a:spcBef>
                <a:spcPct val="20000"/>
              </a:spcBef>
              <a:spcAft>
                <a:spcPct val="0"/>
              </a:spcAft>
              <a:buClr>
                <a:schemeClr val="tx1"/>
              </a:buClr>
              <a:buSzTx/>
              <a:buFontTx/>
              <a:buChar char="•"/>
              <a:tabLst/>
              <a:defRPr/>
            </a:pPr>
            <a:r>
              <a:rPr lang="fa-IR" sz="2400" b="1" kern="0" dirty="0">
                <a:latin typeface="+mn-lt"/>
                <a:cs typeface="B Nazanin" pitchFamily="2" charset="-78"/>
              </a:rPr>
              <a:t>5/سرفه</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0" y="1447800"/>
            <a:ext cx="8382000" cy="5486400"/>
          </a:xfrm>
          <a:prstGeom prst="rect">
            <a:avLst/>
          </a:prstGeom>
        </p:spPr>
        <p:txBody>
          <a:bodyPr/>
          <a:lstStyle/>
          <a:p>
            <a:pPr marL="342900" indent="-342900" algn="just" rtl="1">
              <a:spcBef>
                <a:spcPct val="20000"/>
              </a:spcBef>
              <a:buClr>
                <a:schemeClr val="tx1"/>
              </a:buClr>
              <a:buFontTx/>
              <a:buChar char="•"/>
            </a:pPr>
            <a:r>
              <a:rPr lang="fa-IR" sz="2100" b="1" kern="0" dirty="0" smtClean="0">
                <a:latin typeface="+mn-lt"/>
                <a:cs typeface="B Nazanin" pitchFamily="2" charset="-78"/>
              </a:rPr>
              <a:t>1/ كاسمال : افزایش تعداد و حجم هوای جاری و تنفس عمیق منظم . در اسیدوز متابولیک و دیابت مشاهده میشود .</a:t>
            </a:r>
          </a:p>
          <a:p>
            <a:pPr marL="342900" indent="-342900" algn="just" rtl="1">
              <a:spcBef>
                <a:spcPct val="20000"/>
              </a:spcBef>
              <a:buClr>
                <a:schemeClr val="tx1"/>
              </a:buClr>
              <a:buFontTx/>
              <a:buChar char="•"/>
            </a:pPr>
            <a:r>
              <a:rPr lang="fa-IR" sz="2100" b="1" kern="0" dirty="0" smtClean="0">
                <a:latin typeface="+mn-lt"/>
                <a:cs typeface="B Nazanin" pitchFamily="2" charset="-78"/>
              </a:rPr>
              <a:t>2/ شين استوك : نمای کرچندو دکرچندو و بعد یک مرحله اپنه کوتاه و تکرار تمام مراحل . ساقه مغز سالم است اما تنظیم تنفس توسط کورتکس مغز ، تالاموس یا هیپوتالاموس مختل است . این نوع در بیماران قلبی یا تنفسی اولیه ، اسیب به </a:t>
            </a:r>
            <a:r>
              <a:rPr lang="en-US" sz="2100" b="1" kern="0" dirty="0" smtClean="0">
                <a:latin typeface="+mn-lt"/>
                <a:cs typeface="B Nazanin" pitchFamily="2" charset="-78"/>
              </a:rPr>
              <a:t>CNS ، </a:t>
            </a:r>
            <a:r>
              <a:rPr lang="fa-IR" sz="2100" b="1" kern="0" dirty="0" smtClean="0">
                <a:latin typeface="+mn-lt"/>
                <a:cs typeface="B Nazanin" pitchFamily="2" charset="-78"/>
              </a:rPr>
              <a:t>داروهای مضعف سیستم ایمنی و اورمی و پره ماچوریتی دیده میشود .</a:t>
            </a:r>
          </a:p>
          <a:p>
            <a:pPr marL="342900" indent="-342900" algn="just" rtl="1">
              <a:spcBef>
                <a:spcPct val="20000"/>
              </a:spcBef>
              <a:buClr>
                <a:schemeClr val="tx1"/>
              </a:buClr>
              <a:buFontTx/>
              <a:buChar char="•"/>
            </a:pPr>
            <a:r>
              <a:rPr lang="fa-IR" sz="2100" b="1" kern="0" dirty="0" smtClean="0">
                <a:latin typeface="+mn-lt"/>
                <a:cs typeface="B Nazanin" pitchFamily="2" charset="-78"/>
              </a:rPr>
              <a:t>3/ بيوت : تنفس اتاکسیک ( دوره ای ) همراه کوشش تنفسی و ایجاد اپنه . شایع در اسیب ساقه مغز و وجود توده در </a:t>
            </a:r>
            <a:r>
              <a:rPr lang="en-US" sz="2100" b="1" kern="0" dirty="0" err="1" smtClean="0">
                <a:latin typeface="+mn-lt"/>
                <a:cs typeface="B Nazanin" pitchFamily="2" charset="-78"/>
              </a:rPr>
              <a:t>Post.Fosa</a:t>
            </a:r>
            <a:r>
              <a:rPr lang="en-US" sz="2100" b="1" kern="0" dirty="0" smtClean="0">
                <a:latin typeface="+mn-lt"/>
                <a:cs typeface="B Nazanin" pitchFamily="2" charset="-78"/>
              </a:rPr>
              <a:t> .</a:t>
            </a:r>
          </a:p>
          <a:p>
            <a:pPr marL="342900" indent="-342900" algn="just" rtl="1">
              <a:spcBef>
                <a:spcPct val="20000"/>
              </a:spcBef>
              <a:buClr>
                <a:schemeClr val="tx1"/>
              </a:buClr>
              <a:buFontTx/>
              <a:buChar char="•"/>
            </a:pPr>
            <a:r>
              <a:rPr lang="fa-IR" sz="2100" b="1" kern="0" dirty="0" smtClean="0">
                <a:latin typeface="+mn-lt"/>
                <a:cs typeface="B Nazanin" pitchFamily="2" charset="-78"/>
              </a:rPr>
              <a:t>4/بريده بريده ( گاسپينگ ) : هیچ نظمی ندارد و نشانه اختلال عملکرد تحتانی ساقه مغز و بصل النخاع است و به اپنه ختم میشود و نشانه بدخیم است . وضعیت بدن نشانه درجه کوما است .</a:t>
            </a:r>
          </a:p>
          <a:p>
            <a:pPr marL="342900" indent="-342900" algn="just" rtl="1">
              <a:spcBef>
                <a:spcPct val="20000"/>
              </a:spcBef>
              <a:buClr>
                <a:schemeClr val="tx1"/>
              </a:buClr>
              <a:buFontTx/>
              <a:buChar char="•"/>
            </a:pPr>
            <a:r>
              <a:rPr lang="fa-IR" sz="2100" b="1" kern="0" dirty="0" smtClean="0">
                <a:latin typeface="+mn-lt"/>
                <a:cs typeface="B Nazanin" pitchFamily="2" charset="-78"/>
              </a:rPr>
              <a:t>5/ انسدادي : در نوع خفیف کاهش سرعت تنفس ولی افزایش حجم هوای جاری داریم اما در نوع شدید افزایش سرعت تنفس و رتراکشن عضلات فرعی و سیانوز و اضطراب دارند .</a:t>
            </a:r>
          </a:p>
          <a:p>
            <a:pPr marL="342900" indent="-342900" algn="just" rtl="1">
              <a:spcBef>
                <a:spcPct val="20000"/>
              </a:spcBef>
              <a:buClr>
                <a:schemeClr val="tx1"/>
              </a:buClr>
              <a:buFontTx/>
              <a:buChar char="•"/>
            </a:pPr>
            <a:r>
              <a:rPr lang="fa-IR" sz="2100" b="1" kern="0" dirty="0" smtClean="0">
                <a:latin typeface="+mn-lt"/>
                <a:cs typeface="B Nazanin" pitchFamily="2" charset="-78"/>
              </a:rPr>
              <a:t>6/ رستركتيو : افزایش تعداد تنفس و کاهش حجم جاری </a:t>
            </a:r>
            <a:endParaRPr lang="fa-IR" sz="2100" b="1" kern="0" dirty="0">
              <a:latin typeface="+mn-lt"/>
              <a:cs typeface="B Nazanin" pitchFamily="2" charset="-78"/>
            </a:endParaRPr>
          </a:p>
        </p:txBody>
      </p:sp>
      <p:sp>
        <p:nvSpPr>
          <p:cNvPr id="3" name="Rectangle 2"/>
          <p:cNvSpPr/>
          <p:nvPr/>
        </p:nvSpPr>
        <p:spPr>
          <a:xfrm>
            <a:off x="1981200" y="228600"/>
            <a:ext cx="4740749" cy="923330"/>
          </a:xfrm>
          <a:prstGeom prst="rect">
            <a:avLst/>
          </a:prstGeom>
        </p:spPr>
        <p:txBody>
          <a:bodyPr wrap="square">
            <a:spAutoFit/>
          </a:bodyPr>
          <a:lstStyle/>
          <a:p>
            <a:pPr marL="342900" indent="-342900" rtl="1">
              <a:spcBef>
                <a:spcPct val="20000"/>
              </a:spcBef>
              <a:buClr>
                <a:schemeClr val="tx1"/>
              </a:buClr>
            </a:pPr>
            <a:r>
              <a:rPr lang="fa-IR" sz="5400" b="1" kern="0" dirty="0">
                <a:solidFill>
                  <a:schemeClr val="accent6">
                    <a:lumMod val="20000"/>
                    <a:lumOff val="80000"/>
                  </a:schemeClr>
                </a:solidFill>
                <a:cs typeface="B Kamran" pitchFamily="2" charset="-78"/>
              </a:rPr>
              <a:t>الگوهاي تنفس :</a:t>
            </a:r>
          </a:p>
        </p:txBody>
      </p:sp>
    </p:spTree>
  </p:cSld>
  <p:clrMapOvr>
    <a:masterClrMapping/>
  </p:clrMapOvr>
</p:sld>
</file>

<file path=ppt/theme/theme1.xml><?xml version="1.0" encoding="utf-8"?>
<a:theme xmlns:a="http://schemas.openxmlformats.org/drawingml/2006/main" name="TS010286212">
  <a:themeElements>
    <a:clrScheme name="">
      <a:dk1>
        <a:srgbClr val="000066"/>
      </a:dk1>
      <a:lt1>
        <a:srgbClr val="FFFFFF"/>
      </a:lt1>
      <a:dk2>
        <a:srgbClr val="FFFFFF"/>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fontScheme name="PPP_SNATU_TXT_New_Lif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P_SNATU_TXT_New_Lif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NATU_TXT_New_Lif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NATU_TXT_New_Lif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NATU_TXT_New_Lif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NATU_TXT_New_Lif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NATU_TXT_New_Lif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NATU_TXT_New_Lif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NATU_TXT_New_Lif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NATU_TXT_New_Lif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NATU_TXT_New_Lif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NATU_TXT_New_Lif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P_SNATU_TXT_New_Life 13">
        <a:dk1>
          <a:srgbClr val="000000"/>
        </a:dk1>
        <a:lt1>
          <a:srgbClr val="FFFFFF"/>
        </a:lt1>
        <a:dk2>
          <a:srgbClr val="0033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14">
        <a:dk1>
          <a:srgbClr val="000066"/>
        </a:dk1>
        <a:lt1>
          <a:srgbClr val="FFFFFF"/>
        </a:lt1>
        <a:dk2>
          <a:srgbClr val="0033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16">
        <a:dk1>
          <a:srgbClr val="FFFFFF"/>
        </a:dk1>
        <a:lt1>
          <a:srgbClr val="FFFFFF"/>
        </a:lt1>
        <a:dk2>
          <a:srgbClr val="000066"/>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TP010286212</AuthoringAssetId>
    <AssetId xmlns="145c5697-5eb5-440b-b2f1-a8273fb59250">TS010286212</AssetId>
  </documentManagement>
</p:properties>
</file>

<file path=customXml/itemProps1.xml><?xml version="1.0" encoding="utf-8"?>
<ds:datastoreItem xmlns:ds="http://schemas.openxmlformats.org/officeDocument/2006/customXml" ds:itemID="{C58F13F0-D61A-4B88-9904-CD4305CAD223}">
  <ds:schemaRefs>
    <ds:schemaRef ds:uri="http://schemas.microsoft.com/sharepoint/v3/contenttype/forms"/>
  </ds:schemaRefs>
</ds:datastoreItem>
</file>

<file path=customXml/itemProps2.xml><?xml version="1.0" encoding="utf-8"?>
<ds:datastoreItem xmlns:ds="http://schemas.openxmlformats.org/officeDocument/2006/customXml" ds:itemID="{781534A5-A9BE-4346-9214-51B98BC17B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ABAC6B9E-8FC8-4D3F-879E-6C074A981216}">
  <ds:schemaRefs>
    <ds:schemaRef ds:uri="http://schemas.microsoft.com/office/2006/metadata/longProperties"/>
  </ds:schemaRefs>
</ds:datastoreItem>
</file>

<file path=customXml/itemProps4.xml><?xml version="1.0" encoding="utf-8"?>
<ds:datastoreItem xmlns:ds="http://schemas.openxmlformats.org/officeDocument/2006/customXml" ds:itemID="{B2C5AAFA-50EC-4F31-9A1E-10A219092384}">
  <ds:schemaRefs>
    <ds:schemaRef ds:uri="http://schemas.microsoft.com/office/2006/metadata/properties"/>
    <ds:schemaRef ds:uri="145c5697-5eb5-440b-b2f1-a8273fb59250"/>
  </ds:schemaRefs>
</ds:datastoreItem>
</file>

<file path=docProps/app.xml><?xml version="1.0" encoding="utf-8"?>
<Properties xmlns="http://schemas.openxmlformats.org/officeDocument/2006/extended-properties" xmlns:vt="http://schemas.openxmlformats.org/officeDocument/2006/docPropsVTypes">
  <Template>TS010286212</Template>
  <TotalTime>45</TotalTime>
  <Words>1312</Words>
  <Application>Microsoft Office PowerPoint</Application>
  <PresentationFormat>On-screen Show (4:3)</PresentationFormat>
  <Paragraphs>107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TS010286212</vt:lpstr>
      <vt:lpstr>مرکز آموزشی پژوهشی و درمانی پیوند اعضاء و دیالیز منتصریه</vt:lpstr>
      <vt:lpstr>نارسایی تنفسی در کودکان</vt:lpstr>
      <vt:lpstr>فیزیولوژی و آناتومی سیستم تنفسی</vt:lpstr>
      <vt:lpstr>ادامه...</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باتشکر</vt:lpstr>
    </vt:vector>
  </TitlesOfParts>
  <Company>MUMS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oudias2</dc:creator>
  <cp:lastModifiedBy>varasteha1</cp:lastModifiedBy>
  <cp:revision>6</cp:revision>
  <dcterms:created xsi:type="dcterms:W3CDTF">2015-12-16T08:08:32Z</dcterms:created>
  <dcterms:modified xsi:type="dcterms:W3CDTF">2016-01-11T07:19:18Z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TPInstallLocation">
    <vt:lpwstr>{My Templates}</vt:lpwstr>
  </property>
  <property fmtid="{D5CDD505-2E9C-101B-9397-08002B2CF9AE}" pid="4" name="PrimaryImageGen">
    <vt:lpwstr>true</vt:lpwstr>
  </property>
  <property fmtid="{D5CDD505-2E9C-101B-9397-08002B2CF9AE}" pid="5" name="AssetType">
    <vt:lpwstr>TP</vt:lpwstr>
  </property>
  <property fmtid="{D5CDD505-2E9C-101B-9397-08002B2CF9AE}" pid="6" name="BugNumber">
    <vt:lpwstr>191</vt:lpwstr>
  </property>
  <property fmtid="{D5CDD505-2E9C-101B-9397-08002B2CF9AE}" pid="7" name="TPCommandLine">
    <vt:lpwstr>{PP} /n {FilePath}</vt:lpwstr>
  </property>
  <property fmtid="{D5CDD505-2E9C-101B-9397-08002B2CF9AE}" pid="8" name="TemplateStatus">
    <vt:lpwstr>Complete</vt:lpwstr>
  </property>
  <property fmtid="{D5CDD505-2E9C-101B-9397-08002B2CF9AE}" pid="9" name="TPAppVersion">
    <vt:lpwstr>11</vt:lpwstr>
  </property>
  <property fmtid="{D5CDD505-2E9C-101B-9397-08002B2CF9AE}" pid="10" name="ContentTypeId">
    <vt:lpwstr>0x0101006025706CF4CD034688BEBAE97A2E701D020200C3831ACA17D8814887A164412888521E</vt:lpwstr>
  </property>
  <property fmtid="{D5CDD505-2E9C-101B-9397-08002B2CF9AE}" pid="11" name="IsDeleted">
    <vt:lpwstr>false</vt:lpwstr>
  </property>
  <property fmtid="{D5CDD505-2E9C-101B-9397-08002B2CF9AE}" pid="12" name="Milestone">
    <vt:lpwstr>Continuous</vt:lpwstr>
  </property>
  <property fmtid="{D5CDD505-2E9C-101B-9397-08002B2CF9AE}" pid="13" name="APAuthor">
    <vt:lpwstr>191</vt:lpwstr>
  </property>
  <property fmtid="{D5CDD505-2E9C-101B-9397-08002B2CF9AE}" pid="14" name="TrustLevel">
    <vt:lpwstr>Microsoft Managed Content</vt:lpwstr>
  </property>
  <property fmtid="{D5CDD505-2E9C-101B-9397-08002B2CF9AE}" pid="15" name="IsSearchable">
    <vt:lpwstr>false</vt:lpwstr>
  </property>
  <property fmtid="{D5CDD505-2E9C-101B-9397-08002B2CF9AE}" pid="16" name="NumericId">
    <vt:lpwstr>-1</vt:lpwstr>
  </property>
  <property fmtid="{D5CDD505-2E9C-101B-9397-08002B2CF9AE}" pid="17" name="PublishTargets">
    <vt:lpwstr>OfficeOnline</vt:lpwstr>
  </property>
  <property fmtid="{D5CDD505-2E9C-101B-9397-08002B2CF9AE}" pid="18" name="TPFriendlyName">
    <vt:lpwstr>{My Templates}</vt:lpwstr>
  </property>
  <property fmtid="{D5CDD505-2E9C-101B-9397-08002B2CF9AE}" pid="19" name="AssetId">
    <vt:lpwstr>TS010286212</vt:lpwstr>
  </property>
  <property fmtid="{D5CDD505-2E9C-101B-9397-08002B2CF9AE}" pid="20" name="TPLaunchHelpLinkType">
    <vt:lpwstr>Template</vt:lpwstr>
  </property>
  <property fmtid="{D5CDD505-2E9C-101B-9397-08002B2CF9AE}" pid="21" name="OpenTemplate">
    <vt:lpwstr>true</vt:lpwstr>
  </property>
  <property fmtid="{D5CDD505-2E9C-101B-9397-08002B2CF9AE}" pid="22" name="SourceTitle">
    <vt:lpwstr>Medical stethoscope design template</vt:lpwstr>
  </property>
  <property fmtid="{D5CDD505-2E9C-101B-9397-08002B2CF9AE}" pid="23" name="TPLaunchHelpLink">
    <vt:lpwstr/>
  </property>
  <property fmtid="{D5CDD505-2E9C-101B-9397-08002B2CF9AE}" pid="24" name="APEditor">
    <vt:lpwstr>92</vt:lpwstr>
  </property>
  <property fmtid="{D5CDD505-2E9C-101B-9397-08002B2CF9AE}" pid="25" name="TPApplication">
    <vt:lpwstr>PowerPoint</vt:lpwstr>
  </property>
  <property fmtid="{D5CDD505-2E9C-101B-9397-08002B2CF9AE}" pid="26" name="Provider">
    <vt:lpwstr>EY010241418</vt:lpwstr>
  </property>
  <property fmtid="{D5CDD505-2E9C-101B-9397-08002B2CF9AE}" pid="27" name="UACurrentWords">
    <vt:lpwstr>0</vt:lpwstr>
  </property>
  <property fmtid="{D5CDD505-2E9C-101B-9397-08002B2CF9AE}" pid="28" name="Applications">
    <vt:lpwstr>64;#PowerPoint 2003;#79;#Template 12;#65;#Microsoft Office PowerPoint 2007</vt:lpwstr>
  </property>
  <property fmtid="{D5CDD505-2E9C-101B-9397-08002B2CF9AE}" pid="29" name="UALocRecommendation">
    <vt:lpwstr>Never Localize</vt:lpwstr>
  </property>
  <property fmtid="{D5CDD505-2E9C-101B-9397-08002B2CF9AE}" pid="30" name="Title">
    <vt:lpwstr>Medical stethoscope design template</vt:lpwstr>
  </property>
  <property fmtid="{D5CDD505-2E9C-101B-9397-08002B2CF9AE}" pid="31" name="PublishStatusLookup">
    <vt:lpwstr>261379</vt:lpwstr>
  </property>
  <property fmtid="{D5CDD505-2E9C-101B-9397-08002B2CF9AE}" pid="32" name="APTrustLevel">
    <vt:lpwstr>1.00000000000000</vt:lpwstr>
  </property>
  <property fmtid="{D5CDD505-2E9C-101B-9397-08002B2CF9AE}" pid="33" name="TPClientViewer">
    <vt:lpwstr>Microsoft Office PowerPoint</vt:lpwstr>
  </property>
  <property fmtid="{D5CDD505-2E9C-101B-9397-08002B2CF9AE}" pid="34" name="TPComponent">
    <vt:lpwstr>PPTFiles</vt:lpwstr>
  </property>
  <property fmtid="{D5CDD505-2E9C-101B-9397-08002B2CF9AE}" pid="35" name="TPNamespace">
    <vt:lpwstr>POWERPNT</vt:lpwstr>
  </property>
  <property fmtid="{D5CDD505-2E9C-101B-9397-08002B2CF9AE}" pid="36" name="Content Type">
    <vt:lpwstr>OOFile</vt:lpwstr>
  </property>
  <property fmtid="{D5CDD505-2E9C-101B-9397-08002B2CF9AE}" pid="37" name="AuthoringAssetId">
    <vt:lpwstr>TP010286212</vt:lpwstr>
  </property>
  <property fmtid="{D5CDD505-2E9C-101B-9397-08002B2CF9AE}" pid="38" name="NumericAssetId">
    <vt:lpwstr/>
  </property>
  <property fmtid="{D5CDD505-2E9C-101B-9397-08002B2CF9AE}" pid="39" name="AppVer">
    <vt:lpwstr/>
  </property>
</Properties>
</file>