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customXml/itemProps4.xml" ContentType="application/vnd.openxmlformats-officedocument.customXml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5"/>
  </p:notesMasterIdLst>
  <p:sldIdLst>
    <p:sldId id="256" r:id="rId6"/>
    <p:sldId id="259" r:id="rId7"/>
    <p:sldId id="257"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80" r:id="rId28"/>
    <p:sldId id="281" r:id="rId29"/>
    <p:sldId id="282" r:id="rId30"/>
    <p:sldId id="283" r:id="rId31"/>
    <p:sldId id="284" r:id="rId32"/>
    <p:sldId id="285" r:id="rId33"/>
    <p:sldId id="279" r:id="rId34"/>
  </p:sldIdLst>
  <p:sldSz cx="9144000" cy="6858000" type="screen4x3"/>
  <p:notesSz cx="6858000" cy="9144000"/>
  <p:defaultTextStyle>
    <a:defPPr>
      <a:defRPr lang="en-US"/>
    </a:defPPr>
    <a:lvl1pPr algn="r" rtl="0" fontAlgn="base">
      <a:spcBef>
        <a:spcPct val="0"/>
      </a:spcBef>
      <a:spcAft>
        <a:spcPct val="0"/>
      </a:spcAft>
      <a:defRPr kern="1200">
        <a:solidFill>
          <a:schemeClr val="tx1"/>
        </a:solidFill>
        <a:latin typeface="Arial" charset="0"/>
        <a:ea typeface="+mn-ea"/>
        <a:cs typeface="+mn-cs"/>
      </a:defRPr>
    </a:lvl1pPr>
    <a:lvl2pPr marL="457200" algn="r" rtl="0" fontAlgn="base">
      <a:spcBef>
        <a:spcPct val="0"/>
      </a:spcBef>
      <a:spcAft>
        <a:spcPct val="0"/>
      </a:spcAft>
      <a:defRPr kern="1200">
        <a:solidFill>
          <a:schemeClr val="tx1"/>
        </a:solidFill>
        <a:latin typeface="Arial" charset="0"/>
        <a:ea typeface="+mn-ea"/>
        <a:cs typeface="+mn-cs"/>
      </a:defRPr>
    </a:lvl2pPr>
    <a:lvl3pPr marL="914400" algn="r" rtl="0" fontAlgn="base">
      <a:spcBef>
        <a:spcPct val="0"/>
      </a:spcBef>
      <a:spcAft>
        <a:spcPct val="0"/>
      </a:spcAft>
      <a:defRPr kern="1200">
        <a:solidFill>
          <a:schemeClr val="tx1"/>
        </a:solidFill>
        <a:latin typeface="Arial" charset="0"/>
        <a:ea typeface="+mn-ea"/>
        <a:cs typeface="+mn-cs"/>
      </a:defRPr>
    </a:lvl3pPr>
    <a:lvl4pPr marL="1371600" algn="r" rtl="0" fontAlgn="base">
      <a:spcBef>
        <a:spcPct val="0"/>
      </a:spcBef>
      <a:spcAft>
        <a:spcPct val="0"/>
      </a:spcAft>
      <a:defRPr kern="1200">
        <a:solidFill>
          <a:schemeClr val="tx1"/>
        </a:solidFill>
        <a:latin typeface="Arial" charset="0"/>
        <a:ea typeface="+mn-ea"/>
        <a:cs typeface="+mn-cs"/>
      </a:defRPr>
    </a:lvl4pPr>
    <a:lvl5pPr marL="1828800" algn="r" rtl="0" fontAlgn="base">
      <a:spcBef>
        <a:spcPct val="0"/>
      </a:spcBef>
      <a:spcAft>
        <a:spcPct val="0"/>
      </a:spcAft>
      <a:defRPr kern="1200">
        <a:solidFill>
          <a:schemeClr val="tx1"/>
        </a:solidFill>
        <a:latin typeface="Arial" charset="0"/>
        <a:ea typeface="+mn-ea"/>
        <a:cs typeface="+mn-cs"/>
      </a:defRPr>
    </a:lvl5pPr>
    <a:lvl6pPr marL="2286000" algn="r" defTabSz="914400" rtl="1" eaLnBrk="1" latinLnBrk="0" hangingPunct="1">
      <a:defRPr kern="1200">
        <a:solidFill>
          <a:schemeClr val="tx1"/>
        </a:solidFill>
        <a:latin typeface="Arial" charset="0"/>
        <a:ea typeface="+mn-ea"/>
        <a:cs typeface="+mn-cs"/>
      </a:defRPr>
    </a:lvl6pPr>
    <a:lvl7pPr marL="2743200" algn="r" defTabSz="914400" rtl="1" eaLnBrk="1" latinLnBrk="0" hangingPunct="1">
      <a:defRPr kern="1200">
        <a:solidFill>
          <a:schemeClr val="tx1"/>
        </a:solidFill>
        <a:latin typeface="Arial" charset="0"/>
        <a:ea typeface="+mn-ea"/>
        <a:cs typeface="+mn-cs"/>
      </a:defRPr>
    </a:lvl7pPr>
    <a:lvl8pPr marL="3200400" algn="r" defTabSz="914400" rtl="1" eaLnBrk="1" latinLnBrk="0" hangingPunct="1">
      <a:defRPr kern="1200">
        <a:solidFill>
          <a:schemeClr val="tx1"/>
        </a:solidFill>
        <a:latin typeface="Arial" charset="0"/>
        <a:ea typeface="+mn-ea"/>
        <a:cs typeface="+mn-cs"/>
      </a:defRPr>
    </a:lvl8pPr>
    <a:lvl9pPr marL="3657600" algn="r" defTabSz="914400" rtl="1"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66"/>
    <a:srgbClr val="0099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271" autoAdjust="0"/>
    <p:restoredTop sz="91711" autoAdjust="0"/>
  </p:normalViewPr>
  <p:slideViewPr>
    <p:cSldViewPr>
      <p:cViewPr>
        <p:scale>
          <a:sx n="66" d="100"/>
          <a:sy n="66" d="100"/>
        </p:scale>
        <p:origin x="-558"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137C714E-B28A-4BE9-ADC8-BB18465A5A1A}" type="datetimeFigureOut">
              <a:rPr lang="fa-IR" smtClean="0"/>
              <a:t>1437/04/02</a:t>
            </a:fld>
            <a:endParaRPr lang="fa-I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fa-I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fa-IR"/>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AFB4E92E-D915-4F5D-A284-B428FA8E4D24}" type="slidenum">
              <a:rPr lang="fa-IR" smtClean="0"/>
              <a:t>‹#›</a:t>
            </a:fld>
            <a:endParaRPr lang="fa-IR"/>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fa-IR" dirty="0"/>
          </a:p>
        </p:txBody>
      </p:sp>
      <p:sp>
        <p:nvSpPr>
          <p:cNvPr id="4" name="Slide Number Placeholder 3"/>
          <p:cNvSpPr>
            <a:spLocks noGrp="1"/>
          </p:cNvSpPr>
          <p:nvPr>
            <p:ph type="sldNum" sz="quarter" idx="10"/>
          </p:nvPr>
        </p:nvSpPr>
        <p:spPr/>
        <p:txBody>
          <a:bodyPr/>
          <a:lstStyle/>
          <a:p>
            <a:fld id="{AFB4E92E-D915-4F5D-A284-B428FA8E4D24}" type="slidenum">
              <a:rPr lang="fa-IR" smtClean="0"/>
              <a:t>18</a:t>
            </a:fld>
            <a:endParaRPr lang="fa-I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52400" y="4572000"/>
            <a:ext cx="7848600" cy="762000"/>
          </a:xfrm>
        </p:spPr>
        <p:txBody>
          <a:bodyPr/>
          <a:lstStyle>
            <a:lvl1pPr>
              <a:defRPr>
                <a:solidFill>
                  <a:schemeClr val="tx1"/>
                </a:solidFill>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152400" y="5410200"/>
            <a:ext cx="7848600" cy="457200"/>
          </a:xfrm>
        </p:spPr>
        <p:txBody>
          <a:bodyPr anchor="ctr"/>
          <a:lstStyle>
            <a:lvl1pPr marL="0" indent="0">
              <a:buFontTx/>
              <a:buNone/>
              <a:tabLst>
                <a:tab pos="4919663" algn="l"/>
              </a:tabLst>
              <a:defRPr sz="2400"/>
            </a:lvl1pPr>
          </a:lstStyle>
          <a:p>
            <a:r>
              <a:rPr lang="en-US" smtClean="0"/>
              <a:t>Click to edit Master subtitle style</a:t>
            </a:r>
            <a:endParaRPr lang="en-US"/>
          </a:p>
        </p:txBody>
      </p:sp>
      <p:sp>
        <p:nvSpPr>
          <p:cNvPr id="3174" name="Rectangle 102"/>
          <p:cNvSpPr>
            <a:spLocks noGrp="1" noChangeArrowheads="1"/>
          </p:cNvSpPr>
          <p:nvPr>
            <p:ph type="dt" sz="half" idx="2"/>
          </p:nvPr>
        </p:nvSpPr>
        <p:spPr/>
        <p:txBody>
          <a:bodyPr/>
          <a:lstStyle>
            <a:lvl1pPr>
              <a:defRPr/>
            </a:lvl1pPr>
          </a:lstStyle>
          <a:p>
            <a:endParaRPr lang="en-US"/>
          </a:p>
        </p:txBody>
      </p:sp>
      <p:sp>
        <p:nvSpPr>
          <p:cNvPr id="3175" name="Rectangle 103"/>
          <p:cNvSpPr>
            <a:spLocks noGrp="1" noChangeArrowheads="1"/>
          </p:cNvSpPr>
          <p:nvPr>
            <p:ph type="ftr" sz="quarter" idx="3"/>
          </p:nvPr>
        </p:nvSpPr>
        <p:spPr/>
        <p:txBody>
          <a:bodyPr/>
          <a:lstStyle>
            <a:lvl1pPr>
              <a:defRPr/>
            </a:lvl1pPr>
          </a:lstStyle>
          <a:p>
            <a:endParaRPr lang="en-US"/>
          </a:p>
        </p:txBody>
      </p:sp>
      <p:sp>
        <p:nvSpPr>
          <p:cNvPr id="3176" name="Rectangle 104"/>
          <p:cNvSpPr>
            <a:spLocks noGrp="1" noChangeArrowheads="1"/>
          </p:cNvSpPr>
          <p:nvPr>
            <p:ph type="sldNum" sz="quarter" idx="4"/>
          </p:nvPr>
        </p:nvSpPr>
        <p:spPr/>
        <p:txBody>
          <a:bodyPr/>
          <a:lstStyle>
            <a:lvl1pPr>
              <a:defRPr/>
            </a:lvl1pPr>
          </a:lstStyle>
          <a:p>
            <a:fld id="{CDAA2619-B434-41D0-9D22-B63873E9A23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57A1A9F-DE70-4E6C-B08D-5D41F292D47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24550" y="152400"/>
            <a:ext cx="1924050" cy="6019800"/>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152400" y="152400"/>
            <a:ext cx="5619750" cy="601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FF5F61B-8228-4B5F-8CC1-F45BE2D47A4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F299EDA-7409-4826-8101-611EC0FD416E}"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6548DC6-518F-41D6-B106-456FE9EF492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1524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076700" y="1447800"/>
            <a:ext cx="37719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F1D3A4A-EF3C-4E74-A228-816D7A1F531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310A5C78-0E0F-4D94-BB20-C026DDCC9A6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24C1C33-7F1E-43B2-8A41-C917289DED0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8A875E8-7586-42DD-9948-9B6B124D3CF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6CE8B9C-BF85-481C-A910-B7A9AC264B4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fa-I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28382F-5340-42F2-A276-7D3CD34CD58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52400" y="152400"/>
            <a:ext cx="7467600" cy="838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52400" y="1447800"/>
            <a:ext cx="7696200" cy="4724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52" name="Rectangle 28"/>
          <p:cNvSpPr>
            <a:spLocks noGrp="1" noChangeArrowheads="1"/>
          </p:cNvSpPr>
          <p:nvPr>
            <p:ph type="dt" sz="half" idx="2"/>
          </p:nvPr>
        </p:nvSpPr>
        <p:spPr bwMode="auto">
          <a:xfrm>
            <a:off x="152400" y="6477000"/>
            <a:ext cx="240347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endParaRPr lang="en-US"/>
          </a:p>
        </p:txBody>
      </p:sp>
      <p:sp>
        <p:nvSpPr>
          <p:cNvPr id="1053" name="Rectangle 29"/>
          <p:cNvSpPr>
            <a:spLocks noGrp="1" noChangeArrowheads="1"/>
          </p:cNvSpPr>
          <p:nvPr>
            <p:ph type="ftr" sz="quarter" idx="3"/>
          </p:nvPr>
        </p:nvSpPr>
        <p:spPr bwMode="auto">
          <a:xfrm>
            <a:off x="2687638" y="6477000"/>
            <a:ext cx="28956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54" name="Rectangle 30"/>
          <p:cNvSpPr>
            <a:spLocks noGrp="1" noChangeArrowheads="1"/>
          </p:cNvSpPr>
          <p:nvPr>
            <p:ph type="sldNum" sz="quarter" idx="4"/>
          </p:nvPr>
        </p:nvSpPr>
        <p:spPr bwMode="auto">
          <a:xfrm>
            <a:off x="5715000" y="6477000"/>
            <a:ext cx="2171700"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bg1"/>
                </a:solidFill>
              </a:defRPr>
            </a:lvl1pPr>
          </a:lstStyle>
          <a:p>
            <a:fld id="{37935A41-6D31-4AA4-8F88-EA54316776C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1" eaLnBrk="1" fontAlgn="base" hangingPunct="1">
        <a:spcBef>
          <a:spcPct val="0"/>
        </a:spcBef>
        <a:spcAft>
          <a:spcPct val="0"/>
        </a:spcAft>
        <a:defRPr sz="3600">
          <a:solidFill>
            <a:schemeClr val="tx2"/>
          </a:solidFill>
          <a:latin typeface="+mj-lt"/>
          <a:ea typeface="+mj-ea"/>
          <a:cs typeface="+mj-cs"/>
        </a:defRPr>
      </a:lvl1pPr>
      <a:lvl2pPr algn="l" rtl="1" eaLnBrk="1" fontAlgn="base" hangingPunct="1">
        <a:spcBef>
          <a:spcPct val="0"/>
        </a:spcBef>
        <a:spcAft>
          <a:spcPct val="0"/>
        </a:spcAft>
        <a:defRPr sz="3600">
          <a:solidFill>
            <a:schemeClr val="tx2"/>
          </a:solidFill>
          <a:latin typeface="Arial" charset="0"/>
        </a:defRPr>
      </a:lvl2pPr>
      <a:lvl3pPr algn="l" rtl="1" eaLnBrk="1" fontAlgn="base" hangingPunct="1">
        <a:spcBef>
          <a:spcPct val="0"/>
        </a:spcBef>
        <a:spcAft>
          <a:spcPct val="0"/>
        </a:spcAft>
        <a:defRPr sz="3600">
          <a:solidFill>
            <a:schemeClr val="tx2"/>
          </a:solidFill>
          <a:latin typeface="Arial" charset="0"/>
        </a:defRPr>
      </a:lvl3pPr>
      <a:lvl4pPr algn="l" rtl="1" eaLnBrk="1" fontAlgn="base" hangingPunct="1">
        <a:spcBef>
          <a:spcPct val="0"/>
        </a:spcBef>
        <a:spcAft>
          <a:spcPct val="0"/>
        </a:spcAft>
        <a:defRPr sz="3600">
          <a:solidFill>
            <a:schemeClr val="tx2"/>
          </a:solidFill>
          <a:latin typeface="Arial" charset="0"/>
        </a:defRPr>
      </a:lvl4pPr>
      <a:lvl5pPr algn="l" rtl="1" eaLnBrk="1" fontAlgn="base" hangingPunct="1">
        <a:spcBef>
          <a:spcPct val="0"/>
        </a:spcBef>
        <a:spcAft>
          <a:spcPct val="0"/>
        </a:spcAft>
        <a:defRPr sz="3600">
          <a:solidFill>
            <a:schemeClr val="tx2"/>
          </a:solidFill>
          <a:latin typeface="Arial" charset="0"/>
        </a:defRPr>
      </a:lvl5pPr>
      <a:lvl6pPr marL="457200" algn="l" rtl="1" eaLnBrk="1" fontAlgn="base" hangingPunct="1">
        <a:spcBef>
          <a:spcPct val="0"/>
        </a:spcBef>
        <a:spcAft>
          <a:spcPct val="0"/>
        </a:spcAft>
        <a:defRPr sz="3600">
          <a:solidFill>
            <a:schemeClr val="tx2"/>
          </a:solidFill>
          <a:latin typeface="Arial" charset="0"/>
        </a:defRPr>
      </a:lvl6pPr>
      <a:lvl7pPr marL="914400" algn="l" rtl="1" eaLnBrk="1" fontAlgn="base" hangingPunct="1">
        <a:spcBef>
          <a:spcPct val="0"/>
        </a:spcBef>
        <a:spcAft>
          <a:spcPct val="0"/>
        </a:spcAft>
        <a:defRPr sz="3600">
          <a:solidFill>
            <a:schemeClr val="tx2"/>
          </a:solidFill>
          <a:latin typeface="Arial" charset="0"/>
        </a:defRPr>
      </a:lvl7pPr>
      <a:lvl8pPr marL="1371600" algn="l" rtl="1" eaLnBrk="1" fontAlgn="base" hangingPunct="1">
        <a:spcBef>
          <a:spcPct val="0"/>
        </a:spcBef>
        <a:spcAft>
          <a:spcPct val="0"/>
        </a:spcAft>
        <a:defRPr sz="3600">
          <a:solidFill>
            <a:schemeClr val="tx2"/>
          </a:solidFill>
          <a:latin typeface="Arial" charset="0"/>
        </a:defRPr>
      </a:lvl8pPr>
      <a:lvl9pPr marL="1828800" algn="l" rtl="1" eaLnBrk="1" fontAlgn="base" hangingPunct="1">
        <a:spcBef>
          <a:spcPct val="0"/>
        </a:spcBef>
        <a:spcAft>
          <a:spcPct val="0"/>
        </a:spcAft>
        <a:defRPr sz="3600">
          <a:solidFill>
            <a:schemeClr val="tx2"/>
          </a:solidFill>
          <a:latin typeface="Arial" charset="0"/>
        </a:defRPr>
      </a:lvl9pPr>
    </p:titleStyle>
    <p:bodyStyle>
      <a:lvl1pPr marL="342900" indent="-342900" algn="r" rtl="1" eaLnBrk="1" fontAlgn="base" hangingPunct="1">
        <a:spcBef>
          <a:spcPct val="20000"/>
        </a:spcBef>
        <a:spcAft>
          <a:spcPct val="0"/>
        </a:spcAft>
        <a:buClr>
          <a:schemeClr val="tx1"/>
        </a:buClr>
        <a:buChar char="•"/>
        <a:defRPr sz="3200">
          <a:solidFill>
            <a:schemeClr val="tx1"/>
          </a:solidFill>
          <a:latin typeface="+mn-lt"/>
          <a:ea typeface="+mn-ea"/>
          <a:cs typeface="+mn-cs"/>
        </a:defRPr>
      </a:lvl1pPr>
      <a:lvl2pPr marL="742950" indent="-285750" algn="r" rtl="1" eaLnBrk="1" fontAlgn="base" hangingPunct="1">
        <a:spcBef>
          <a:spcPct val="20000"/>
        </a:spcBef>
        <a:spcAft>
          <a:spcPct val="0"/>
        </a:spcAft>
        <a:buClr>
          <a:schemeClr val="tx1"/>
        </a:buClr>
        <a:buChar char="–"/>
        <a:defRPr sz="2800">
          <a:solidFill>
            <a:schemeClr val="tx1"/>
          </a:solidFill>
          <a:latin typeface="+mn-lt"/>
        </a:defRPr>
      </a:lvl2pPr>
      <a:lvl3pPr marL="1143000" indent="-228600" algn="r" rtl="1" eaLnBrk="1" fontAlgn="base" hangingPunct="1">
        <a:spcBef>
          <a:spcPct val="20000"/>
        </a:spcBef>
        <a:spcAft>
          <a:spcPct val="0"/>
        </a:spcAft>
        <a:buClr>
          <a:schemeClr val="tx1"/>
        </a:buClr>
        <a:buChar char="•"/>
        <a:defRPr sz="2400">
          <a:solidFill>
            <a:schemeClr val="tx1"/>
          </a:solidFill>
          <a:latin typeface="+mn-lt"/>
        </a:defRPr>
      </a:lvl3pPr>
      <a:lvl4pPr marL="1600200" indent="-228600" algn="r" rtl="1" eaLnBrk="1" fontAlgn="base" hangingPunct="1">
        <a:spcBef>
          <a:spcPct val="20000"/>
        </a:spcBef>
        <a:spcAft>
          <a:spcPct val="0"/>
        </a:spcAft>
        <a:buClr>
          <a:schemeClr val="tx1"/>
        </a:buClr>
        <a:buChar char="–"/>
        <a:defRPr sz="2000">
          <a:solidFill>
            <a:schemeClr val="tx1"/>
          </a:solidFill>
          <a:latin typeface="+mn-lt"/>
        </a:defRPr>
      </a:lvl4pPr>
      <a:lvl5pPr marL="2057400" indent="-228600" algn="r" rtl="1" eaLnBrk="1" fontAlgn="base" hangingPunct="1">
        <a:spcBef>
          <a:spcPct val="20000"/>
        </a:spcBef>
        <a:spcAft>
          <a:spcPct val="0"/>
        </a:spcAft>
        <a:buClr>
          <a:schemeClr val="tx1"/>
        </a:buClr>
        <a:buChar char="»"/>
        <a:defRPr sz="2000">
          <a:solidFill>
            <a:schemeClr val="tx1"/>
          </a:solidFill>
          <a:latin typeface="+mn-lt"/>
        </a:defRPr>
      </a:lvl5pPr>
      <a:lvl6pPr marL="2514600" indent="-228600" algn="r" rtl="1" eaLnBrk="1" fontAlgn="base" hangingPunct="1">
        <a:spcBef>
          <a:spcPct val="20000"/>
        </a:spcBef>
        <a:spcAft>
          <a:spcPct val="0"/>
        </a:spcAft>
        <a:buClr>
          <a:schemeClr val="tx1"/>
        </a:buClr>
        <a:buChar char="»"/>
        <a:defRPr sz="2000">
          <a:solidFill>
            <a:schemeClr val="tx1"/>
          </a:solidFill>
          <a:latin typeface="+mn-lt"/>
        </a:defRPr>
      </a:lvl6pPr>
      <a:lvl7pPr marL="2971800" indent="-228600" algn="r" rtl="1" eaLnBrk="1" fontAlgn="base" hangingPunct="1">
        <a:spcBef>
          <a:spcPct val="20000"/>
        </a:spcBef>
        <a:spcAft>
          <a:spcPct val="0"/>
        </a:spcAft>
        <a:buClr>
          <a:schemeClr val="tx1"/>
        </a:buClr>
        <a:buChar char="»"/>
        <a:defRPr sz="2000">
          <a:solidFill>
            <a:schemeClr val="tx1"/>
          </a:solidFill>
          <a:latin typeface="+mn-lt"/>
        </a:defRPr>
      </a:lvl7pPr>
      <a:lvl8pPr marL="3429000" indent="-228600" algn="r" rtl="1" eaLnBrk="1" fontAlgn="base" hangingPunct="1">
        <a:spcBef>
          <a:spcPct val="20000"/>
        </a:spcBef>
        <a:spcAft>
          <a:spcPct val="0"/>
        </a:spcAft>
        <a:buClr>
          <a:schemeClr val="tx1"/>
        </a:buClr>
        <a:buChar char="»"/>
        <a:defRPr sz="2000">
          <a:solidFill>
            <a:schemeClr val="tx1"/>
          </a:solidFill>
          <a:latin typeface="+mn-lt"/>
        </a:defRPr>
      </a:lvl8pPr>
      <a:lvl9pPr marL="3886200" indent="-228600" algn="r" rtl="1" eaLnBrk="1" fontAlgn="base" hangingPunct="1">
        <a:spcBef>
          <a:spcPct val="20000"/>
        </a:spcBef>
        <a:spcAft>
          <a:spcPct val="0"/>
        </a:spcAft>
        <a:buClr>
          <a:schemeClr val="tx1"/>
        </a:buClr>
        <a:buChar char="»"/>
        <a:defRPr sz="2000">
          <a:solidFill>
            <a:schemeClr val="tx1"/>
          </a:solidFill>
          <a:latin typeface="+mn-lt"/>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2819400"/>
            <a:ext cx="6172200" cy="762000"/>
          </a:xfrm>
        </p:spPr>
        <p:txBody>
          <a:bodyPr/>
          <a:lstStyle/>
          <a:p>
            <a:pPr algn="ctr"/>
            <a:r>
              <a:rPr lang="fa-IR" sz="5400" dirty="0" smtClean="0">
                <a:latin typeface="IranNastaliq" pitchFamily="18" charset="0"/>
                <a:cs typeface="IranNastaliq" pitchFamily="18" charset="0"/>
              </a:rPr>
              <a:t>مرکز آموزشی پژوهشی و درمانی پیوند اعضاء و دیالیز منتصریه</a:t>
            </a:r>
            <a:endParaRPr lang="fa-IR" sz="5400" dirty="0">
              <a:latin typeface="IranNastaliq" pitchFamily="18" charset="0"/>
              <a:cs typeface="IranNastaliq" pitchFamily="18" charset="0"/>
            </a:endParaRPr>
          </a:p>
        </p:txBody>
      </p:sp>
      <p:sp>
        <p:nvSpPr>
          <p:cNvPr id="3" name="Subtitle 2"/>
          <p:cNvSpPr>
            <a:spLocks noGrp="1"/>
          </p:cNvSpPr>
          <p:nvPr>
            <p:ph type="subTitle" idx="1"/>
          </p:nvPr>
        </p:nvSpPr>
        <p:spPr>
          <a:xfrm>
            <a:off x="4114800" y="4038600"/>
            <a:ext cx="2362200" cy="457200"/>
          </a:xfrm>
        </p:spPr>
        <p:txBody>
          <a:bodyPr/>
          <a:lstStyle/>
          <a:p>
            <a:pPr algn="ctr"/>
            <a:r>
              <a:rPr lang="fa-IR" sz="5400" dirty="0" smtClean="0">
                <a:latin typeface="IranNastaliq" pitchFamily="18" charset="0"/>
                <a:cs typeface="IranNastaliq" pitchFamily="18" charset="0"/>
              </a:rPr>
              <a:t>واحد آموزش </a:t>
            </a:r>
            <a:endParaRPr lang="fa-IR" sz="5400" dirty="0">
              <a:latin typeface="IranNastaliq" pitchFamily="18" charset="0"/>
              <a:cs typeface="IranNastaliq" pitchFamily="18" charset="0"/>
            </a:endParaRPr>
          </a:p>
        </p:txBody>
      </p:sp>
      <p:pic>
        <p:nvPicPr>
          <p:cNvPr id="4" name="Picture 3" descr="1395156193410827.png"/>
          <p:cNvPicPr>
            <a:picLocks noChangeAspect="1"/>
          </p:cNvPicPr>
          <p:nvPr/>
        </p:nvPicPr>
        <p:blipFill>
          <a:blip r:embed="rId2" cstate="print">
            <a:duotone>
              <a:schemeClr val="accent6">
                <a:shade val="45000"/>
                <a:satMod val="135000"/>
              </a:schemeClr>
              <a:prstClr val="white"/>
            </a:duotone>
          </a:blip>
          <a:stretch>
            <a:fillRect/>
          </a:stretch>
        </p:blipFill>
        <p:spPr>
          <a:xfrm>
            <a:off x="5486400" y="533400"/>
            <a:ext cx="1981200" cy="1751381"/>
          </a:xfrm>
          <a:prstGeom prst="rect">
            <a:avLst/>
          </a:prstGeom>
        </p:spPr>
      </p:pic>
      <p:sp>
        <p:nvSpPr>
          <p:cNvPr id="5" name="Title 1"/>
          <p:cNvSpPr txBox="1">
            <a:spLocks/>
          </p:cNvSpPr>
          <p:nvPr/>
        </p:nvSpPr>
        <p:spPr bwMode="auto">
          <a:xfrm>
            <a:off x="3200400" y="5181600"/>
            <a:ext cx="4267200" cy="762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tabLst/>
              <a:defRPr/>
            </a:pPr>
            <a:r>
              <a:rPr kumimoji="0" lang="fa-IR" sz="6000" b="0" i="0" u="none" strike="noStrike" kern="0" cap="none" spc="0" normalizeH="0" baseline="0" noProof="0" dirty="0" smtClean="0">
                <a:ln>
                  <a:noFill/>
                </a:ln>
                <a:solidFill>
                  <a:schemeClr val="tx1"/>
                </a:solidFill>
                <a:effectLst/>
                <a:uLnTx/>
                <a:uFillTx/>
                <a:latin typeface="IranNastaliq" pitchFamily="18" charset="0"/>
                <a:ea typeface="+mj-ea"/>
                <a:cs typeface="IranNastaliq" pitchFamily="18" charset="0"/>
              </a:rPr>
              <a:t>کنفرانسهای درونبخشی</a:t>
            </a:r>
            <a:endParaRPr kumimoji="0" lang="fa-IR" sz="6000" b="0" i="0" u="none" strike="noStrike" kern="0" cap="none" spc="0" normalizeH="0" baseline="0" noProof="0" dirty="0">
              <a:ln>
                <a:noFill/>
              </a:ln>
              <a:solidFill>
                <a:schemeClr val="tx1"/>
              </a:solidFill>
              <a:effectLst/>
              <a:uLnTx/>
              <a:uFillTx/>
              <a:latin typeface="IranNastaliq" pitchFamily="18" charset="0"/>
              <a:ea typeface="+mj-ea"/>
              <a:cs typeface="IranNastaliq" pitchFamily="18" charset="0"/>
            </a:endParaRPr>
          </a:p>
        </p:txBody>
      </p:sp>
      <p:sp>
        <p:nvSpPr>
          <p:cNvPr id="6" name="Subtitle 2"/>
          <p:cNvSpPr txBox="1">
            <a:spLocks/>
          </p:cNvSpPr>
          <p:nvPr/>
        </p:nvSpPr>
        <p:spPr bwMode="auto">
          <a:xfrm>
            <a:off x="228600" y="6019800"/>
            <a:ext cx="19050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ctr" defTabSz="914400" rtl="1" eaLnBrk="1" fontAlgn="base" latinLnBrk="0" hangingPunct="1">
              <a:lnSpc>
                <a:spcPct val="100000"/>
              </a:lnSpc>
              <a:spcBef>
                <a:spcPct val="20000"/>
              </a:spcBef>
              <a:spcAft>
                <a:spcPct val="0"/>
              </a:spcAft>
              <a:buClr>
                <a:schemeClr val="tx1"/>
              </a:buClr>
              <a:buSzTx/>
              <a:buFontTx/>
              <a:buNone/>
              <a:tabLst>
                <a:tab pos="4919663" algn="l"/>
              </a:tabLst>
              <a:defRPr/>
            </a:pPr>
            <a:r>
              <a:rPr kumimoji="0" lang="fa-IR" sz="3600" b="1" i="0" u="none" strike="noStrike" kern="0" cap="none" spc="0" normalizeH="0" baseline="0" noProof="0" smtClean="0">
                <a:ln>
                  <a:noFill/>
                </a:ln>
                <a:solidFill>
                  <a:schemeClr val="tx1"/>
                </a:solidFill>
                <a:effectLst/>
                <a:uLnTx/>
                <a:uFillTx/>
                <a:latin typeface="IranNastaliq" pitchFamily="18" charset="0"/>
                <a:ea typeface="+mn-ea"/>
                <a:cs typeface="B Kamran" pitchFamily="2" charset="-78"/>
              </a:rPr>
              <a:t>سال1394</a:t>
            </a:r>
            <a:endParaRPr kumimoji="0" lang="fa-IR" sz="3600" b="1" i="0" u="none" strike="noStrike" kern="0" cap="none" spc="0" normalizeH="0" baseline="0" noProof="0" dirty="0">
              <a:ln>
                <a:noFill/>
              </a:ln>
              <a:solidFill>
                <a:schemeClr val="tx1"/>
              </a:solidFill>
              <a:effectLst/>
              <a:uLnTx/>
              <a:uFillTx/>
              <a:latin typeface="IranNastaliq" pitchFamily="18" charset="0"/>
              <a:ea typeface="+mn-ea"/>
              <a:cs typeface="B Kamran" pitchFamily="2"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04800" y="1524000"/>
            <a:ext cx="7772400" cy="5049032"/>
          </a:xfrm>
          <a:prstGeom prst="rect">
            <a:avLst/>
          </a:prstGeom>
        </p:spPr>
        <p:txBody>
          <a:bodyPr>
            <a:noAutofit/>
          </a:bodyPr>
          <a:lstStyle/>
          <a:p>
            <a:pPr marL="0" marR="0" lvl="0" indent="0" algn="just"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لوله ها داراي يك كاف براي پر كردن باد جهت تثبيت موقعيت و پيشگيري از آسپيراسيون مي‎باشند فشار باد داخل كاف بايد به دقت اندازه گيري شود چون فشار زياد مي تواند باعث اختلال در خونرساني تراشه و معضلات آتي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لوله از طريق دهان يا بيني گذاشته مي شود گذاشتن لوله از طريق بيني مطمئن تر و راحت تر است و كمتر باعث تحريك رفلكس گك مي شود و در بيمار هوشيار بهتر تحمل مي گردد ولي به دليل اينكه قطر آنها كمتر بوده و مقاومت راه هوايي را افزايش مي دهند و ممكن است باعث نكروز تيغه بینی يا سينوزيت گردند. بيشتر از لوله هاي داخل دهاني استفاده مي گردد و لوله هاي داخل دهاني قطورتر بوده ولي ساكشن كردن آنها ساده تر است و جايگذاري اين لوله ها آسان تر از لوله تراشه از راه بيني مي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1404918"/>
            <a:ext cx="7315200" cy="4919682"/>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لارنگوسكوپ شامل دسته حاوي باطري كه تيغه هاي با منبع نور ممكن است به آن متصل شده يا برداشته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تيغه خميده يا مك اينتاش</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a:t>
            </a:r>
            <a:r>
              <a:rPr kumimoji="0" lang="en-US" sz="2400" b="1" i="0" u="none" strike="noStrike" kern="0" cap="none" spc="0" normalizeH="0" baseline="0" noProof="0" dirty="0" err="1" smtClean="0">
                <a:ln>
                  <a:noFill/>
                </a:ln>
                <a:solidFill>
                  <a:schemeClr val="tx1"/>
                </a:solidFill>
                <a:effectLst/>
                <a:uLnTx/>
                <a:uFillTx/>
                <a:latin typeface="Arial" pitchFamily="34" charset="0"/>
                <a:ea typeface="+mj-ea"/>
                <a:cs typeface="B Nazanin" pitchFamily="2" charset="-78"/>
              </a:rPr>
              <a:t>Mcintosh</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 شايع ترين فرم تيغه است . در بالغين معمولاً استفاده مي شود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تيغه مستقيم يا ميلر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(Miller)</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در نوزادان استفاده مي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لارنگوسكوپ فيبروتپيك (انعطاف پذير بوده در همه مراكز وجود ندارد. براي معاينه راه هوايي فوقاني – لوله گذاري در پوزيشن دمر – بررسي صدمه حنجره استفاده مي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انتخاب تيغه لارنگوسكوپ اغلب بر اساس ترجيح شخصي متخصص بيهوشي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تيغه هاي لارنگوسكوپ بر اساس طولشان شماره گذاري مي شوند تيغه مك اينتاش 3 يا 4 و يا تيغه ميلر 2 يا 3 تيغه هاي استاندارد انتوباسيون براي بيماران بزرگسال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
        <p:nvSpPr>
          <p:cNvPr id="3" name="Rectangle 2"/>
          <p:cNvSpPr/>
          <p:nvPr/>
        </p:nvSpPr>
        <p:spPr>
          <a:xfrm>
            <a:off x="4073810" y="228600"/>
            <a:ext cx="2927404" cy="646331"/>
          </a:xfrm>
          <a:prstGeom prst="rect">
            <a:avLst/>
          </a:prstGeom>
        </p:spPr>
        <p:txBody>
          <a:bodyPr wrap="none">
            <a:spAutoFit/>
          </a:bodyPr>
          <a:lstStyle/>
          <a:p>
            <a:r>
              <a:rPr lang="fa-IR" sz="3600" b="1" kern="0" dirty="0" smtClean="0">
                <a:solidFill>
                  <a:schemeClr val="accent4">
                    <a:lumMod val="10000"/>
                    <a:lumOff val="90000"/>
                  </a:schemeClr>
                </a:solidFill>
                <a:latin typeface="Arial" pitchFamily="34" charset="0"/>
                <a:cs typeface="B Kamran" pitchFamily="2" charset="-78"/>
              </a:rPr>
              <a:t>لارنگوسكوپ وانواع آن</a:t>
            </a:r>
            <a:endParaRPr lang="fa-IR" sz="3600" dirty="0">
              <a:solidFill>
                <a:schemeClr val="accent4">
                  <a:lumMod val="10000"/>
                  <a:lumOff val="90000"/>
                </a:schemeClr>
              </a:solidFill>
              <a:cs typeface="B Kamran" pitchFamily="2"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04800" y="1295400"/>
            <a:ext cx="7772400" cy="5134756"/>
          </a:xfrm>
          <a:prstGeom prst="rect">
            <a:avLst/>
          </a:prstGeom>
        </p:spPr>
        <p:txBody>
          <a:bodyPr>
            <a:normAutofit fontScale="97500"/>
          </a:bodyPr>
          <a:lstStyle/>
          <a:p>
            <a:pPr marL="0" marR="0" lvl="0" indent="0"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مددجو در حالت خوابيده به پشت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(Supine)</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قرار گرفته و كليه اتصالات دندان (دندان مصنوعي) خارج گردد. سر مددجو به حالت كاملاً كشيده به عقب و قسمت پايين تر گردن به حالت خميده قرار ميگيرد بهتر است يك ملاقه لوله شده را زير شانه ها قرار دهيد.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اين وضعيت باعث مي شود كه دهان و حلق و حنجره در يك خط مستقيم قرار گيرد.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لارنگوسكوپ براي بازنگهداشتن دهان و نمايان شدن طناب هاي صوتي و هدايت لوله به داخل تراشه مورد استفاده قرار مي گيرد. و بايد از اندازه مناسب آن استفاده گردد.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ابتدا بيمار با اكسيژن 100% اكسيژنه گردد. هنگام گذاشتن لوله تراشه لارنگوسكوپ با دست چپ گرفته وارد دهان مي شود. تيغه لارنگوسكوپ را از كنار لبها سمت راست دهان وارد كرده و روي زبان حركت دهيد و ضمن اينكه از نور سر لارنگوسكوپ براي ديدن مسير استفاده مي‎نمائيد.</a:t>
            </a: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
        <p:nvSpPr>
          <p:cNvPr id="3" name="Rectangle 2"/>
          <p:cNvSpPr/>
          <p:nvPr/>
        </p:nvSpPr>
        <p:spPr>
          <a:xfrm>
            <a:off x="4038600" y="152400"/>
            <a:ext cx="2696572" cy="707886"/>
          </a:xfrm>
          <a:prstGeom prst="rect">
            <a:avLst/>
          </a:prstGeom>
        </p:spPr>
        <p:txBody>
          <a:bodyPr wrap="none">
            <a:spAutoFit/>
          </a:bodyPr>
          <a:lstStyle/>
          <a:p>
            <a:r>
              <a:rPr lang="fa-IR" sz="4000" b="1" kern="0" dirty="0" smtClean="0">
                <a:solidFill>
                  <a:schemeClr val="accent4">
                    <a:lumMod val="10000"/>
                    <a:lumOff val="90000"/>
                  </a:schemeClr>
                </a:solidFill>
                <a:latin typeface="Arial" pitchFamily="34" charset="0"/>
                <a:cs typeface="B Kamran" pitchFamily="2" charset="-78"/>
              </a:rPr>
              <a:t>روش لوله گذاري :</a:t>
            </a:r>
            <a:endParaRPr lang="fa-IR" sz="4000" dirty="0">
              <a:solidFill>
                <a:schemeClr val="accent4">
                  <a:lumMod val="10000"/>
                  <a:lumOff val="90000"/>
                </a:schemeClr>
              </a:solidFill>
              <a:cs typeface="B Kamran" pitchFamily="2" charset="-7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3" descr="250px-Intubation_endotracheal_tube_laryngoscope.jpg"/>
          <p:cNvPicPr>
            <a:picLocks noChangeAspect="1"/>
          </p:cNvPicPr>
          <p:nvPr/>
        </p:nvPicPr>
        <p:blipFill>
          <a:blip r:embed="rId2" cstate="print"/>
          <a:stretch>
            <a:fillRect/>
          </a:stretch>
        </p:blipFill>
        <p:spPr>
          <a:xfrm>
            <a:off x="228600" y="1447800"/>
            <a:ext cx="3962400" cy="5119421"/>
          </a:xfrm>
          <a:prstGeom prst="rect">
            <a:avLst/>
          </a:prstGeom>
          <a:noFill/>
          <a:ln>
            <a:noFill/>
          </a:ln>
        </p:spPr>
      </p:pic>
      <p:pic>
        <p:nvPicPr>
          <p:cNvPr id="3" name="Content Placeholder 5" descr="imagesCA2IK9ON.jpg"/>
          <p:cNvPicPr>
            <a:picLocks noChangeAspect="1"/>
          </p:cNvPicPr>
          <p:nvPr/>
        </p:nvPicPr>
        <p:blipFill>
          <a:blip r:embed="rId3" cstate="print"/>
          <a:stretch>
            <a:fillRect/>
          </a:stretch>
        </p:blipFill>
        <p:spPr>
          <a:xfrm>
            <a:off x="4724400" y="2514600"/>
            <a:ext cx="3346101" cy="28194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1447800"/>
            <a:ext cx="7391400" cy="4695844"/>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عواض لوله گذاري داخل تراشه و اقدامات پرستاري جهت كاهش آن</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عوارض شناخته شده هنگام استفاده از لوله تراشه شامل عوارض حين لوله گذاري، عوارض بعد از لوله گذاري و عوارض بعد از اكستوبه كردن بيمار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مهم ترين عارضه خطرناك جايگذاري لوله تراشه جايگذاري نابجاي لوله مي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كنترل دقيق و مداوم بيمار حين لوله گذاري و بعد از آن مي تواند اندكي از اين عوارض بكاهد.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الف) عوارض حين لوله گذاري داخل تراشه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1- ترس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بيماران هوشيار ممكن است نسبت به اينتوباسيون به شدت دچار ترس شوند.</a:t>
            </a:r>
            <a:r>
              <a:rPr kumimoji="0" lang="en-US" sz="2400" b="1" i="0" u="none" strike="noStrike" kern="0" cap="none" spc="0" normalizeH="0" baseline="0" noProof="0" dirty="0" smtClean="0">
                <a:ln>
                  <a:noFill/>
                </a:ln>
                <a:solidFill>
                  <a:schemeClr val="tx1"/>
                </a:solidFill>
                <a:effectLst/>
                <a:uLnTx/>
                <a:uFillTx/>
                <a:latin typeface="+mj-lt"/>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mj-lt"/>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mj-lt"/>
              <a:ea typeface="+mj-ea"/>
              <a:cs typeface="B Nazanin" pitchFamily="2" charset="-78"/>
            </a:endParaRPr>
          </a:p>
        </p:txBody>
      </p:sp>
      <p:sp>
        <p:nvSpPr>
          <p:cNvPr id="3" name="Title 2"/>
          <p:cNvSpPr txBox="1">
            <a:spLocks/>
          </p:cNvSpPr>
          <p:nvPr/>
        </p:nvSpPr>
        <p:spPr>
          <a:xfrm>
            <a:off x="457200" y="228600"/>
            <a:ext cx="64770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4800" b="1" i="0" u="none" strike="noStrike" kern="0" cap="none" spc="0" normalizeH="0" baseline="0" noProof="0" dirty="0" smtClean="0">
                <a:ln>
                  <a:noFill/>
                </a:ln>
                <a:solidFill>
                  <a:schemeClr val="accent6">
                    <a:lumMod val="20000"/>
                    <a:lumOff val="80000"/>
                  </a:schemeClr>
                </a:solidFill>
                <a:effectLst/>
                <a:uLnTx/>
                <a:uFillTx/>
                <a:latin typeface="+mj-lt"/>
                <a:ea typeface="+mj-ea"/>
                <a:cs typeface="B Kamran" pitchFamily="2" charset="-78"/>
              </a:rPr>
              <a:t>عوارض لوله گذاری</a:t>
            </a:r>
            <a:endParaRPr kumimoji="0" lang="fa-IR" sz="4800" b="1" i="0" u="none"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457200" y="228600"/>
            <a:ext cx="64770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5400" b="0" i="0" u="none" strike="noStrike" kern="0" cap="none" spc="0" normalizeH="0" baseline="0" noProof="0" dirty="0" smtClean="0">
                <a:ln>
                  <a:noFill/>
                </a:ln>
                <a:solidFill>
                  <a:schemeClr val="accent6">
                    <a:lumMod val="20000"/>
                    <a:lumOff val="80000"/>
                  </a:schemeClr>
                </a:solidFill>
                <a:effectLst/>
                <a:uLnTx/>
                <a:uFillTx/>
                <a:latin typeface="+mj-lt"/>
                <a:ea typeface="+mj-ea"/>
                <a:cs typeface="B Kamran" pitchFamily="2" charset="-78"/>
              </a:rPr>
              <a:t>ادامه...</a:t>
            </a:r>
            <a:endParaRPr kumimoji="0" lang="fa-IR" sz="5400" b="0" i="0" u="none"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
        <p:nvSpPr>
          <p:cNvPr id="3" name="Title 1"/>
          <p:cNvSpPr txBox="1">
            <a:spLocks/>
          </p:cNvSpPr>
          <p:nvPr/>
        </p:nvSpPr>
        <p:spPr>
          <a:xfrm>
            <a:off x="457200" y="1447800"/>
            <a:ext cx="7391400" cy="483872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بهتر است بيمار را در صورت هشيار بودن قبل از انجام پروسيجر، كاملاً از نظر رواني آماده نمود. توضيح در مورد ساير روشهاي برقراري ارتباط و در دسترس قرار دادن زنگ اخبار براي موارد ضروري و نيز اطمينان دادن به بيمار كه هر زمان لازم باشد نیروی مجرب و كارآزموده بالاي سر او خواهند بود مي تواند به نحو مؤثري از اضطراب بيمار بكاهد.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2- تروما، لارنگواسپاسم و برونكواسپاسم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عدم مشاهده كامل تارهاي صوتي هنگام لوله گذاري، وارد كردن لوله با فشار و خشونت ممكن است منجر به ايجاد عوارض فوق گردد.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قبل از اينتوباسيون بيمار، كاملاً حلق و دهان از ترشحات پاك شده و باتريهاي لارنگوسكوپ نيز كاملاً قوي و پرنور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1676400"/>
            <a:ext cx="7496204" cy="4272722"/>
          </a:xfrm>
          <a:prstGeom prst="rect">
            <a:avLst/>
          </a:prstGeom>
        </p:spPr>
        <p:txBody>
          <a:bodyPr>
            <a:norm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3- ديس ريتمي هاي قلبي</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مهمترين ديس ريتمي، براديكاردي به دليل تحريك عصب واگ است.</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پيشگيري از عوارضي مانند افت فشارخون</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4- جايگذاري غلط لوله تراش در مري :</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احتمال جايگذاري غلط لوله تراشه و وارد شدن آن به مري در هنگام لوله گذاري هميشه وجود دارد.</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8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
        <p:nvSpPr>
          <p:cNvPr id="3" name="Title 2"/>
          <p:cNvSpPr txBox="1">
            <a:spLocks/>
          </p:cNvSpPr>
          <p:nvPr/>
        </p:nvSpPr>
        <p:spPr>
          <a:xfrm>
            <a:off x="457200" y="228600"/>
            <a:ext cx="64770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5400" b="0" i="0" u="none" strike="noStrike" kern="0" cap="none" spc="0" normalizeH="0" baseline="0" noProof="0" dirty="0" smtClean="0">
                <a:ln>
                  <a:noFill/>
                </a:ln>
                <a:solidFill>
                  <a:schemeClr val="accent6">
                    <a:lumMod val="20000"/>
                    <a:lumOff val="80000"/>
                  </a:schemeClr>
                </a:solidFill>
                <a:effectLst/>
                <a:uLnTx/>
                <a:uFillTx/>
                <a:latin typeface="+mj-lt"/>
                <a:ea typeface="+mj-ea"/>
                <a:cs typeface="B Kamran" pitchFamily="2" charset="-78"/>
              </a:rPr>
              <a:t>ادامه...</a:t>
            </a:r>
            <a:endParaRPr kumimoji="0" lang="fa-IR" sz="5400" b="0" i="0" u="none"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381000" y="1295400"/>
            <a:ext cx="7391400" cy="51816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5- وارد كردن بيش از حد لوله به تراشه</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ورود بيش از حد لوله تراشه به تراشه ي بيمار كه ممكن است به داخل يكي از برونش ها (غالباً برونش راست) هدايت شود در چنين وضعيتي با پر كردن كاف لوله تراشه، برونش ديگر بسته شده و به علت عدم تهويه دچار آتلكتازي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به منظور كنترل محل جايگزيني انتهاي لوله تراشه گرفتن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Chest x Ray </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بلافاصله بعد از اينتوباسيون ضروري است، همچنين سمع دوطرفه ي صداهاي ريه هر دو ساعت و يا بعد از دادن هرگونه تغيير پوزيشن به بيمار كمك كننده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6- استفراغ و آسپيراسيون احتمالي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هنگام اينتوباسيون از راه دهان، در صورت تحريك رفلكس</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gag </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امكان بروز استفراغ و آسپيراسيون محتويات معده به داخل تراشه وجود دارد.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
        <p:nvSpPr>
          <p:cNvPr id="3" name="Title 2"/>
          <p:cNvSpPr txBox="1">
            <a:spLocks/>
          </p:cNvSpPr>
          <p:nvPr/>
        </p:nvSpPr>
        <p:spPr>
          <a:xfrm>
            <a:off x="457200" y="228600"/>
            <a:ext cx="64770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5400" b="0" i="0" u="none" strike="noStrike" kern="0" cap="none" spc="0" normalizeH="0" baseline="0" noProof="0" dirty="0" smtClean="0">
                <a:ln>
                  <a:noFill/>
                </a:ln>
                <a:solidFill>
                  <a:schemeClr val="accent6">
                    <a:lumMod val="20000"/>
                    <a:lumOff val="80000"/>
                  </a:schemeClr>
                </a:solidFill>
                <a:effectLst/>
                <a:uLnTx/>
                <a:uFillTx/>
                <a:latin typeface="+mj-lt"/>
                <a:ea typeface="+mj-ea"/>
                <a:cs typeface="B Kamran" pitchFamily="2" charset="-78"/>
              </a:rPr>
              <a:t>ادامه...</a:t>
            </a:r>
            <a:endParaRPr kumimoji="0" lang="fa-IR" sz="5400" b="0" i="0" u="none" strike="noStrike" kern="0" cap="none" spc="0" normalizeH="0" baseline="0" noProof="0" dirty="0">
              <a:ln>
                <a:noFill/>
              </a:ln>
              <a:solidFill>
                <a:schemeClr val="accent6">
                  <a:lumMod val="20000"/>
                  <a:lumOff val="80000"/>
                </a:schemeClr>
              </a:solidFill>
              <a:effectLst/>
              <a:uLnTx/>
              <a:uFillTx/>
              <a:latin typeface="+mj-lt"/>
              <a:ea typeface="+mj-ea"/>
              <a:cs typeface="B Kamran"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7544" y="1447800"/>
            <a:ext cx="7381056" cy="4756460"/>
          </a:xfrm>
          <a:prstGeom prst="rect">
            <a:avLst/>
          </a:prstGeom>
        </p:spPr>
        <p:txBody>
          <a:bodyPr>
            <a:normAutofit/>
          </a:bodyPr>
          <a:lstStyle/>
          <a:p>
            <a:pPr rtl="1"/>
            <a:r>
              <a:rPr lang="fa-IR" sz="2400" b="1" kern="0" dirty="0" smtClean="0">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در صورت موجود بودن زمان بهتر است قبل از اينتوباسيون براي بيمار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NGT</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گذاشته شده و ترشحات معده تخليه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7- هايپوكسي به دليل تأخير در عمليات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بهتر است قبل از اينتوباسيون بيمار به مدت يك تا دو دقيقه توسط اكسيژن 100% هايپراكسيژنه شود. در صورتي كه انتوبه کردن بیماربیش ازسی ثانیه طول بکشد ویااختلال در هموديناميك رخ دهد بايستي عمليات قطع شده و بيمار توسط آمبويگ و ماسك با اكسيژن 100% تهويه شود و سپس مجدداً اقدام به لوله گذاري گردد.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81000" y="1828800"/>
            <a:ext cx="7467600" cy="33528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8- تروماي راه هوايي فوقاني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يكي از تروماهاي شايع، صدمه به دندان هاي بيمار است و خونريزي و شكستگي تيغه بيني از عوارض لوله گذاري با فشار از راه بيني است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جهت پيشگيري از اين صدمه بايد دقت شود كه هرگز از دندان هاي بالاي بيمار به عنوان اهرم جهت بالا كشيدن تيغه لارنگوسكوپ حين لوله گذاري استفاده نشود.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7400" y="2895600"/>
            <a:ext cx="6324600" cy="1447800"/>
          </a:xfrm>
        </p:spPr>
        <p:txBody>
          <a:bodyPr/>
          <a:lstStyle/>
          <a:p>
            <a:pPr marR="45720" lvl="0" algn="ctr" fontAlgn="auto">
              <a:spcBef>
                <a:spcPct val="20000"/>
              </a:spcBef>
              <a:spcAft>
                <a:spcPts val="0"/>
              </a:spcAft>
              <a:defRPr/>
            </a:pPr>
            <a:r>
              <a:rPr lang="fa-IR" sz="11500" dirty="0" smtClean="0">
                <a:latin typeface="IranNastaliq" pitchFamily="18" charset="0"/>
                <a:ea typeface="+mn-ea"/>
                <a:cs typeface="IranNastaliq" pitchFamily="18" charset="0"/>
              </a:rPr>
              <a:t>انتوباسیون</a:t>
            </a:r>
            <a:r>
              <a:rPr lang="fa-IR" sz="4800" dirty="0" smtClean="0">
                <a:latin typeface="IranNastaliq" pitchFamily="18" charset="0"/>
                <a:ea typeface="+mn-ea"/>
                <a:cs typeface="IranNastaliq" pitchFamily="18" charset="0"/>
              </a:rPr>
              <a:t/>
            </a:r>
            <a:br>
              <a:rPr lang="fa-IR" sz="4800" dirty="0" smtClean="0">
                <a:latin typeface="IranNastaliq" pitchFamily="18" charset="0"/>
                <a:ea typeface="+mn-ea"/>
                <a:cs typeface="IranNastaliq" pitchFamily="18" charset="0"/>
              </a:rPr>
            </a:br>
            <a:r>
              <a:rPr lang="en-US" sz="4800" dirty="0" smtClean="0">
                <a:latin typeface="IranNastaliq" pitchFamily="18" charset="0"/>
                <a:ea typeface="+mn-ea"/>
                <a:cs typeface="IranNastaliq" pitchFamily="18" charset="0"/>
              </a:rPr>
              <a:t>Intubation</a:t>
            </a:r>
            <a:endParaRPr lang="fa-IR" sz="4800" dirty="0">
              <a:latin typeface="IranNastaliq" pitchFamily="18" charset="0"/>
              <a:ea typeface="+mn-ea"/>
              <a:cs typeface="IranNastaliq" pitchFamily="18" charset="0"/>
            </a:endParaRPr>
          </a:p>
        </p:txBody>
      </p:sp>
      <p:sp>
        <p:nvSpPr>
          <p:cNvPr id="3" name="Subtitle 2"/>
          <p:cNvSpPr>
            <a:spLocks noGrp="1"/>
          </p:cNvSpPr>
          <p:nvPr>
            <p:ph type="subTitle" idx="1"/>
          </p:nvPr>
        </p:nvSpPr>
        <p:spPr>
          <a:xfrm>
            <a:off x="3886200" y="5486400"/>
            <a:ext cx="2590800" cy="457200"/>
          </a:xfrm>
        </p:spPr>
        <p:txBody>
          <a:bodyPr/>
          <a:lstStyle/>
          <a:p>
            <a:r>
              <a:rPr lang="fa-IR" sz="4800" dirty="0" smtClean="0">
                <a:latin typeface="IranNastaliq" pitchFamily="18" charset="0"/>
                <a:cs typeface="IranNastaliq" pitchFamily="18" charset="0"/>
              </a:rPr>
              <a:t>بخش  </a:t>
            </a:r>
            <a:r>
              <a:rPr lang="en-US" sz="4800" dirty="0" smtClean="0">
                <a:latin typeface="IranNastaliq" pitchFamily="18" charset="0"/>
                <a:cs typeface="IranNastaliq" pitchFamily="18" charset="0"/>
              </a:rPr>
              <a:t>ICU</a:t>
            </a:r>
            <a:endParaRPr lang="fa-IR" sz="4800" dirty="0">
              <a:latin typeface="IranNastaliq" pitchFamily="18" charset="0"/>
              <a:cs typeface="IranNastaliq"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1295400"/>
            <a:ext cx="7543800" cy="4893647"/>
          </a:xfrm>
          <a:prstGeom prst="rect">
            <a:avLst/>
          </a:prstGeom>
        </p:spPr>
        <p:txBody>
          <a:bodyPr wrap="square">
            <a:spAutoFit/>
          </a:bodyPr>
          <a:lstStyle/>
          <a:p>
            <a:r>
              <a:rPr lang="fa-IR" sz="2400" b="1" kern="0" dirty="0" smtClean="0">
                <a:latin typeface="Arial" pitchFamily="34" charset="0"/>
                <a:cs typeface="B Nazanin" pitchFamily="2" charset="-78"/>
              </a:rPr>
              <a:t>ب ) عوارض اينتوباسيون زماني كه لوله در محل خود قرار دارد.</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1- انسداد لوله تراشه :</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به دليل تجمع ترشحات غليظ، پلاك ناشي از ترشحات خشك شده، خم شدن لوله و گاز گرفتن لوله به وسيله بيمار اتفاق افتاده و ممكن است </a:t>
            </a:r>
            <a:r>
              <a:rPr lang="fa-IR" sz="2400" b="1" kern="0" dirty="0" smtClean="0">
                <a:latin typeface="Arial" pitchFamily="34" charset="0"/>
                <a:cs typeface="B Nazanin" pitchFamily="2" charset="-78"/>
              </a:rPr>
              <a:t>اقدامات :</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به منظور پيگشيري از خميدگي لوله تراشه، سر يبمار در وضعيت طبيعي قرار گرفته و از خم شدن گردن جلوگيري به عمل آيد.</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لوله هاي ونتيلاتور بايد توسط بالش حمايت شوند.</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به منظور پيشگيري از گازگرفتگي، بايد از </a:t>
            </a:r>
            <a:r>
              <a:rPr lang="en-US" sz="2400" b="1" kern="0" dirty="0" smtClean="0">
                <a:latin typeface="Arial" pitchFamily="34" charset="0"/>
                <a:cs typeface="B Nazanin" pitchFamily="2" charset="-78"/>
              </a:rPr>
              <a:t>Air Way</a:t>
            </a:r>
            <a:r>
              <a:rPr lang="fa-IR" sz="2400" b="1" kern="0" dirty="0" smtClean="0">
                <a:latin typeface="Arial" pitchFamily="34" charset="0"/>
                <a:cs typeface="B Nazanin" pitchFamily="2" charset="-78"/>
              </a:rPr>
              <a:t> استفاده نمود.</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براي پيشگيري از ايجاد فتق كاف لوله تراشه بر روي انتهاي لوله، از پر كردن بيش از حد كاف اجتناب كرد.</a:t>
            </a:r>
            <a:r>
              <a:rPr lang="en-US" sz="2400" b="1" kern="0" dirty="0" smtClean="0">
                <a:latin typeface="Arial" pitchFamily="34" charset="0"/>
                <a:cs typeface="B Nazanin" pitchFamily="2" charset="-78"/>
              </a:rPr>
              <a:t/>
            </a:r>
            <a:br>
              <a:rPr lang="en-US" sz="2400" b="1" kern="0" dirty="0" smtClean="0">
                <a:latin typeface="Arial" pitchFamily="34" charset="0"/>
                <a:cs typeface="B Nazanin" pitchFamily="2" charset="-78"/>
              </a:rPr>
            </a:br>
            <a:r>
              <a:rPr lang="fa-IR" sz="2400" b="1" kern="0" dirty="0" smtClean="0">
                <a:latin typeface="Arial" pitchFamily="34" charset="0"/>
                <a:cs typeface="B Nazanin" pitchFamily="2" charset="-78"/>
              </a:rPr>
              <a:t>جهت جلوگيري از تجمع ترشحات و تشكيل پلاك در داخل لوله تراشه، ساكشن دقيق و منظم امري ضروري است. باعث تهويه ناكافي شود</a:t>
            </a:r>
            <a:r>
              <a:rPr lang="fa-IR" sz="2400" b="1" kern="0" dirty="0" smtClean="0">
                <a:latin typeface="Arial" pitchFamily="34" charset="0"/>
                <a:cs typeface="B Nazanin" pitchFamily="2" charset="-78"/>
              </a:rPr>
              <a:t>.</a:t>
            </a:r>
            <a:endParaRPr lang="fa-IR" sz="2400" dirty="0">
              <a:cs typeface="B Nazanin" pitchFamily="2" charset="-78"/>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57200" y="1828800"/>
            <a:ext cx="7086600" cy="4171968"/>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استفاده از يك لوله تراشه با سايز مناسب</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براي پيشگيري از صدمات گلوت، بعد از گذشت 10 روز از اينتوباسيون بايد اقدام به گذاشتن لوله تراكستومي صورت گيرد.</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كنترل فشار كاف هر 8 ساعت كه نبايد بيش از 15-20 </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mmHg</a:t>
            </a: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باشد و هر يك ساعت بعد از ساكشن كامل دهان و حلق، كاف لوله تراشه به مدت 5 دقيقه خالي شود.</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fa-IR" sz="28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8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304800" y="1295400"/>
            <a:ext cx="7467600" cy="51054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-عفونت :با توجه به حذف مكانيسم هاي دفاعي راه هوايي فوقاني احتمال بروز عفونت افزايش مي يابد.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ساكشن راه هاي هوايي با روش كاملاً استريل وهر بار با يك كاتتر تازه صورت گيرد.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لوله ها و مخزن مرطوب كننده و بخور دستگاه ونتيلاتور هر 24 ساعت تعويض گردد، آب جمع شده در لوله هاي ونتيلاتور تخليه شده و مراقبت گردد تا به راه هوايي بيمار وارد نشود.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هر 4 ساعت جهت پيشگيري از عفونت هاي حلق ودهان، دهانشويه لازم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وجود ترشحات رنگي و بدبو و يا بالا رفتن درجه حرارت ممكن است دليلي براي ايجاد عفونت ريوي باشدكه كشت و آنتي بيوگرام از ترشحات جهت شناسايي ميكروارگانيسم ها ضروري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81000" y="1295400"/>
            <a:ext cx="7239000" cy="51816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اكستوبه كردن اتفاقي توسط بيمار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موقعيت هايي كه بيمار را در معرض اكستوبه شدن اتفاقي قرار مي دهند شامل : ايجاد كشيدگي در لوله توسط ضربه و حركات تند و سريع سر، هنگام تغيير شيفت در شفيت هاي شب كه تعداد پرسنل كم است و تأخير در اكستوبه كردن بيماري كه آماده در آوردن لوله است اما بايد براي دستور پزشك صبر كند.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براي پيشگيري از اين وضعيت بيمار را دقيقاً تحت نظارت و كنترل قرار داده و در صورت خروج لوله با حفظ آرامش سر را به عقب و چانه را تا بالا كشيده و با آمبويگ به بيمار تنفس داده و وضعيت را جهت اينتوباسيون مجدد به پزشك گزارش دهيد.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2400" y="1143000"/>
            <a:ext cx="7543800" cy="57150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عوارض بعد از  اكستوبه كردن بيمار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1- اسپاسم يا ادم لارنكس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جزء عوارض فوري بعد از اكستوبه كردن بيمار است كه به طور بالقوه منجر به انسداد راه هوايي مي گردد.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استفاده از هيدروكورتيزون جهت كاهش ادم لارنكس مي تواند موثر باشد در غير اين صورت اينتوباسيون مجدد لازم است.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2- استريدور و خشونت صدا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به طور موقت بوده و در عرض يكي دو هفته از بين مي رود.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3- تشكيل نسج گرانولوم در تراشه و لارنگس</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باعث تنگي و يا انسداد راه هوايي مي گردد.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در زمان اينتوبه بودن بيمار ترشحات بالاي كاف را مرتباً ساكشن كرده تا باعث التهاب شيميايي و واكنش بافتي اطراف ناحيه تماس با لوله تراشه نشود.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381000" y="1447800"/>
            <a:ext cx="7391400" cy="49530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گشاد شدن تراشه و تراكئومالاسيا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به دنبال اينتوباسيون طولاني مدت اتفاق مي افتد.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5- تنگي لارنكس</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صدمات در سطح گلوت و زيرگلوت جزء جدي ترين صدمات اينتوباسيون هستند.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با انتخاب لوله تراشه مناسب، پر كردن صحيح كاف، كوتاه كردن زمان اينتوبه، پيشگيري از بروز عفونت و جلوگيري از حركت لوله تراشه مي توان اين عاضه را به حداقل رسانيد.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6- پارزي يا فلج تارهاي صوتي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آسيب به عصب حنجره ممكن است منجر به فلج تارهاي صوتي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28600" y="1143000"/>
            <a:ext cx="7467600" cy="57150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اقدامات</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چنين بيماراني بايد از نظر آسپيراسيون احتمالي و يا انسداد راه هوايي فوقاني تحت كنترل قرار گرفته و از نظر رفلكس بلع ارزيابي شوند.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خارج كردن لوله تراشه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خارج كردن لوله تراشه به صورت دائمي به عنوان اقدام نهائي جداسازي از ونتيلاتور صورت مي گيرد و يا ممكن است با هدف تعويض و جايگزيني مجدد انجام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براي خارج سازي لوله تراشه بيمار بايد شرايط زير را داشته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تعداد تنفس كمتر از 35 بار در دقيقه بوده و بيمار حداقل تا 2 ساعت بتواند تنفس ارادي داشته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رفلكس هاي محافظت مثل رفلكس سرفه، بلع و </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gag</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طبيعي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بيمار هوشيار بوده و توانايي خروج ترشحات راه هاي هوايي، سرفه را داشته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تهويه حمايتي حداكثر 5 الي 10 سانتي متر آب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ABG</a:t>
            </a: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طبیعی باشد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28600" y="1600200"/>
            <a:ext cx="7696200" cy="46482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براي خارج كردن لوله تراشه بيمار را در وضعيت نشسته يا نيمه نشسته قرار داده و ساكشن راه‎هاي هوايي انجام گردد، سپس دهان و ناحيه ازوفارنكس در اطراف كاف با دقت ساكشن مي‎گردد تا هنگامي كه كاف خالي مي شود ترشحات اطراف آن آسپيره نشود، سپس توسط آمبويگ وصل شده  به اكسيژن چند تنفس عميق به بيمار داده شود، پس از آن كاف لوله تراشه را خالي كرده و در انتهاي بازدم لوله خارج مي گردد. پس از خارج كردن لوله تراشه الگوي تنفسي، رفلكس سرفه، بلع، وضعيت صحبت كردن بيمار كنترل مي شود، در صورتي كه اسپاسم با ادم تراشه ايجاد شده باشد تنفس بيمار با صداي خرخر همراه است كه بايد بيمار را تحت كنترل دقيق وگاهاً دارو درماني قرار داده و در صورت نياز بيمار مجدداً اينتوبه مي شود.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B Nazanin" pitchFamily="2" charset="-78"/>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B Nazanin" pitchFamily="2" charset="-7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Laryngeal_Mask_Airways__LMA_.jpg"/>
          <p:cNvPicPr>
            <a:picLocks noChangeAspect="1"/>
          </p:cNvPicPr>
          <p:nvPr/>
        </p:nvPicPr>
        <p:blipFill>
          <a:blip r:embed="rId2" cstate="print"/>
          <a:srcRect t="6667" b="8889"/>
          <a:stretch>
            <a:fillRect/>
          </a:stretch>
        </p:blipFill>
        <p:spPr>
          <a:xfrm>
            <a:off x="1371600" y="1676400"/>
            <a:ext cx="5486400" cy="463296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r>
              <a:rPr lang="fa-IR" sz="4000" dirty="0" smtClean="0">
                <a:latin typeface="IranNastaliq" pitchFamily="18" charset="0"/>
                <a:cs typeface="IranNastaliq" pitchFamily="18" charset="0"/>
              </a:rPr>
              <a:t>باتشکر</a:t>
            </a:r>
            <a:endParaRPr lang="fa-IR" sz="4000" dirty="0">
              <a:latin typeface="IranNastaliq" pitchFamily="18" charset="0"/>
              <a:cs typeface="IranNastaliq" pitchFamily="18" charset="0"/>
            </a:endParaRPr>
          </a:p>
        </p:txBody>
      </p:sp>
      <p:sp>
        <p:nvSpPr>
          <p:cNvPr id="3" name="Subtitle 2"/>
          <p:cNvSpPr>
            <a:spLocks noGrp="1"/>
          </p:cNvSpPr>
          <p:nvPr>
            <p:ph type="subTitle" idx="1"/>
          </p:nvPr>
        </p:nvSpPr>
        <p:spPr>
          <a:xfrm>
            <a:off x="762000" y="5410200"/>
            <a:ext cx="7239000" cy="457200"/>
          </a:xfrm>
        </p:spPr>
        <p:txBody>
          <a:bodyPr/>
          <a:lstStyle/>
          <a:p>
            <a:r>
              <a:rPr lang="fa-IR" dirty="0" smtClean="0">
                <a:cs typeface="B Kamran" pitchFamily="2" charset="-78"/>
              </a:rPr>
              <a:t>معصومه عباسی</a:t>
            </a:r>
            <a:endParaRPr lang="fa-IR" dirty="0">
              <a:cs typeface="B Kamran"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152400"/>
            <a:ext cx="6858000" cy="838200"/>
          </a:xfrm>
        </p:spPr>
        <p:txBody>
          <a:bodyPr/>
          <a:lstStyle/>
          <a:p>
            <a:pPr algn="r"/>
            <a:r>
              <a:rPr lang="fa-IR" sz="5400" dirty="0" smtClean="0">
                <a:latin typeface="IranNastaliq" pitchFamily="18" charset="0"/>
                <a:cs typeface="B Kamran" pitchFamily="2" charset="-78"/>
              </a:rPr>
              <a:t>تعريف تنفس</a:t>
            </a:r>
          </a:p>
        </p:txBody>
      </p:sp>
      <p:sp>
        <p:nvSpPr>
          <p:cNvPr id="5" name="Content Placeholder 2"/>
          <p:cNvSpPr txBox="1">
            <a:spLocks/>
          </p:cNvSpPr>
          <p:nvPr/>
        </p:nvSpPr>
        <p:spPr bwMode="auto">
          <a:xfrm>
            <a:off x="457200" y="1295400"/>
            <a:ext cx="7086600" cy="506253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fontScale="97500"/>
          </a:bodyPr>
          <a:lstStyle/>
          <a:p>
            <a:pPr marL="0" marR="0" lvl="0" indent="0" algn="just" defTabSz="914400" rtl="1" eaLnBrk="1" fontAlgn="base" latinLnBrk="0" hangingPunct="1">
              <a:lnSpc>
                <a:spcPct val="100000"/>
              </a:lnSpc>
              <a:spcBef>
                <a:spcPct val="0"/>
              </a:spcBef>
              <a:spcAft>
                <a:spcPct val="0"/>
              </a:spcAft>
              <a:buClrTx/>
              <a:buSzTx/>
              <a:buFontTx/>
              <a:buNone/>
              <a:tabLst/>
              <a:defRPr/>
            </a:pPr>
            <a:r>
              <a:rPr lang="fa-IR" sz="3100" b="1" kern="0" dirty="0" smtClean="0">
                <a:latin typeface="2  Nazanin"/>
                <a:cs typeface="B Nazanin" pitchFamily="2" charset="-78"/>
              </a:rPr>
              <a:t>دستگاه تنفس به همراه دستگاه قلبي عروقي و دستگاه عصبي مركزي، فرايند مربوط به جذب اكسيژن براي متابوليسم سلول ها ، و دفع دي اكسيد كربن ، ماده زائد حاصله از متابوليسم ، را به عهده دارد. فعاليت هاي ديگر اين دستگاه شامل حفظ تعادل اسيد و باز، توليد آنزيم ، حفظ تعادل مايعات بدن، فعاليت هاي آنزيمي و ايجاد صوت مي باشد.</a:t>
            </a:r>
            <a:r>
              <a:rPr kumimoji="0" lang="en-US" sz="3600" b="0" i="0" u="none" strike="noStrike" kern="0" cap="none" spc="0" normalizeH="0" baseline="0" noProof="0" dirty="0" smtClean="0">
                <a:ln>
                  <a:noFill/>
                </a:ln>
                <a:solidFill>
                  <a:schemeClr val="tx2"/>
                </a:solidFill>
                <a:effectLst/>
                <a:uLnTx/>
                <a:uFillTx/>
                <a:latin typeface="+mj-lt"/>
                <a:ea typeface="+mj-ea"/>
                <a:cs typeface="+mj-cs"/>
              </a:rPr>
              <a:t/>
            </a:r>
            <a:br>
              <a:rPr kumimoji="0" lang="en-US" sz="3600" b="0" i="0" u="none" strike="noStrike" kern="0" cap="none" spc="0" normalizeH="0" baseline="0" noProof="0" dirty="0" smtClean="0">
                <a:ln>
                  <a:noFill/>
                </a:ln>
                <a:solidFill>
                  <a:schemeClr val="tx2"/>
                </a:solidFill>
                <a:effectLst/>
                <a:uLnTx/>
                <a:uFillTx/>
                <a:latin typeface="+mj-lt"/>
                <a:ea typeface="+mj-ea"/>
                <a:cs typeface="+mj-cs"/>
              </a:rPr>
            </a:br>
            <a:endParaRPr kumimoji="0" lang="fa-IR" sz="3600" b="0" i="0" u="none" strike="noStrike" kern="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6858000" cy="838200"/>
          </a:xfrm>
        </p:spPr>
        <p:txBody>
          <a:bodyPr/>
          <a:lstStyle/>
          <a:p>
            <a:pPr algn="r"/>
            <a:r>
              <a:rPr lang="fa-IR" sz="5400" dirty="0" smtClean="0">
                <a:latin typeface="IranNastaliq" pitchFamily="18" charset="0"/>
                <a:cs typeface="B Kamran" pitchFamily="2" charset="-78"/>
              </a:rPr>
              <a:t>ادامه...</a:t>
            </a:r>
            <a:endParaRPr lang="fa-IR" sz="5400" dirty="0">
              <a:latin typeface="IranNastaliq" pitchFamily="18" charset="0"/>
              <a:cs typeface="B Kamran" pitchFamily="2" charset="-78"/>
            </a:endParaRPr>
          </a:p>
        </p:txBody>
      </p:sp>
      <p:sp>
        <p:nvSpPr>
          <p:cNvPr id="4" name="Title 1"/>
          <p:cNvSpPr txBox="1">
            <a:spLocks/>
          </p:cNvSpPr>
          <p:nvPr/>
        </p:nvSpPr>
        <p:spPr bwMode="auto">
          <a:xfrm>
            <a:off x="457200" y="1524000"/>
            <a:ext cx="7086600" cy="447676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normAutofit fontScale="92500" lnSpcReduction="10000"/>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lang="fa-IR" sz="3200" b="1" kern="0" dirty="0" smtClean="0">
                <a:latin typeface="2  Nazanin"/>
                <a:cs typeface="B Nazanin" pitchFamily="2" charset="-78"/>
              </a:rPr>
              <a:t>تنفس به معناي تبادل اكسيژن و دي اكسيد كربن بين بافت ها و محيط بيرون است.</a:t>
            </a:r>
            <a:r>
              <a:rPr lang="en-US" sz="3200" b="1" kern="0" dirty="0" smtClean="0">
                <a:latin typeface="2  Nazanin"/>
                <a:cs typeface="B Nazanin" pitchFamily="2" charset="-78"/>
              </a:rPr>
              <a:t/>
            </a:r>
            <a:br>
              <a:rPr lang="en-US" sz="3200" b="1" kern="0" dirty="0" smtClean="0">
                <a:latin typeface="2  Nazanin"/>
                <a:cs typeface="B Nazanin" pitchFamily="2" charset="-78"/>
              </a:rPr>
            </a:br>
            <a:r>
              <a:rPr lang="fa-IR" sz="3200" b="1" kern="0" dirty="0" smtClean="0">
                <a:latin typeface="2  Nazanin"/>
                <a:cs typeface="B Nazanin" pitchFamily="2" charset="-78"/>
              </a:rPr>
              <a:t>شامل دومرحله دم كه هواي اكسيژن دار به داخل ريه جريان يافته و مرحله بازدم هواي داراي دي اكسيد كربن از آن خارج مي گردد.</a:t>
            </a:r>
            <a:r>
              <a:rPr lang="en-US" sz="3200" b="1" kern="0" dirty="0" smtClean="0">
                <a:latin typeface="2  Nazanin"/>
                <a:cs typeface="B Nazanin" pitchFamily="2" charset="-78"/>
              </a:rPr>
              <a:t/>
            </a:r>
            <a:br>
              <a:rPr lang="en-US" sz="3200" b="1" kern="0" dirty="0" smtClean="0">
                <a:latin typeface="2  Nazanin"/>
                <a:cs typeface="B Nazanin" pitchFamily="2" charset="-78"/>
              </a:rPr>
            </a:br>
            <a:r>
              <a:rPr lang="fa-IR" sz="3200" b="1" kern="0" dirty="0" smtClean="0">
                <a:latin typeface="2  Nazanin"/>
                <a:cs typeface="B Nazanin" pitchFamily="2" charset="-78"/>
              </a:rPr>
              <a:t>در فرايند تهويه سه نيرو  دخالت دارد :</a:t>
            </a:r>
            <a:r>
              <a:rPr lang="en-US" sz="3200" b="1" kern="0" dirty="0" smtClean="0">
                <a:latin typeface="2  Nazanin"/>
                <a:cs typeface="B Nazanin" pitchFamily="2" charset="-78"/>
              </a:rPr>
              <a:t/>
            </a:r>
            <a:br>
              <a:rPr lang="en-US" sz="3200" b="1" kern="0" dirty="0" smtClean="0">
                <a:latin typeface="2  Nazanin"/>
                <a:cs typeface="B Nazanin" pitchFamily="2" charset="-78"/>
              </a:rPr>
            </a:br>
            <a:r>
              <a:rPr lang="fa-IR" sz="3200" b="1" kern="0" dirty="0" smtClean="0">
                <a:latin typeface="2  Nazanin"/>
                <a:cs typeface="B Nazanin" pitchFamily="2" charset="-78"/>
              </a:rPr>
              <a:t>1- خاصيت ارتجاعي ريه و ديواره قفسه سينه</a:t>
            </a:r>
            <a:r>
              <a:rPr lang="en-US" sz="3200" b="1" kern="0" dirty="0" smtClean="0">
                <a:latin typeface="2  Nazanin"/>
                <a:cs typeface="B Nazanin" pitchFamily="2" charset="-78"/>
              </a:rPr>
              <a:t/>
            </a:r>
            <a:br>
              <a:rPr lang="en-US" sz="3200" b="1" kern="0" dirty="0" smtClean="0">
                <a:latin typeface="2  Nazanin"/>
                <a:cs typeface="B Nazanin" pitchFamily="2" charset="-78"/>
              </a:rPr>
            </a:br>
            <a:r>
              <a:rPr lang="fa-IR" sz="3200" b="1" kern="0" dirty="0" smtClean="0">
                <a:latin typeface="2  Nazanin"/>
                <a:cs typeface="B Nazanin" pitchFamily="2" charset="-78"/>
              </a:rPr>
              <a:t>2- مقاومت راه هوايي</a:t>
            </a:r>
            <a:r>
              <a:rPr lang="en-US" sz="3200" b="1" kern="0" dirty="0" smtClean="0">
                <a:latin typeface="2  Nazanin"/>
                <a:cs typeface="B Nazanin" pitchFamily="2" charset="-78"/>
              </a:rPr>
              <a:t/>
            </a:r>
            <a:br>
              <a:rPr lang="en-US" sz="3200" b="1" kern="0" dirty="0" smtClean="0">
                <a:latin typeface="2  Nazanin"/>
                <a:cs typeface="B Nazanin" pitchFamily="2" charset="-78"/>
              </a:rPr>
            </a:br>
            <a:r>
              <a:rPr lang="fa-IR" sz="3200" b="1" kern="0" dirty="0" smtClean="0">
                <a:latin typeface="2  Nazanin"/>
                <a:cs typeface="B Nazanin" pitchFamily="2" charset="-78"/>
              </a:rPr>
              <a:t>3- كوشش عضلاني</a:t>
            </a:r>
            <a:r>
              <a:rPr kumimoji="0" lang="en-US" sz="3600" b="1"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en-US" sz="3600" b="1"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br>
            <a:endParaRPr kumimoji="0" lang="fa-IR" sz="3600" b="1" i="0" u="none" strike="noStrike" kern="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1447800"/>
            <a:ext cx="7391400" cy="4953000"/>
          </a:xfrm>
          <a:prstGeom prst="rect">
            <a:avLst/>
          </a:prstGeom>
        </p:spPr>
        <p:txBody>
          <a:bodyPr>
            <a:normAutofit fontScale="90000" lnSpcReduction="20000"/>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lang="fa-IR" sz="3300" b="1" kern="0" dirty="0" smtClean="0">
                <a:latin typeface="2  Nazanin"/>
                <a:cs typeface="B Nazanin" pitchFamily="2" charset="-78"/>
              </a:rPr>
              <a:t>حلق : شامل حلق بيني</a:t>
            </a:r>
            <a:r>
              <a:rPr lang="en-US" sz="3300" b="1" kern="0" dirty="0" smtClean="0">
                <a:latin typeface="2  Nazanin"/>
                <a:cs typeface="B Nazanin" pitchFamily="2" charset="-78"/>
              </a:rPr>
              <a:t/>
            </a:r>
            <a:br>
              <a:rPr lang="en-US" sz="3300" b="1" kern="0" dirty="0" smtClean="0">
                <a:latin typeface="2  Nazanin"/>
                <a:cs typeface="B Nazanin" pitchFamily="2" charset="-78"/>
              </a:rPr>
            </a:br>
            <a:r>
              <a:rPr lang="fa-IR" sz="3300" b="1" kern="0" dirty="0" smtClean="0">
                <a:latin typeface="2  Nazanin"/>
                <a:cs typeface="B Nazanin" pitchFamily="2" charset="-78"/>
              </a:rPr>
              <a:t>حلق دهاني</a:t>
            </a:r>
            <a:r>
              <a:rPr lang="en-US" sz="3300" b="1" kern="0" dirty="0" smtClean="0">
                <a:latin typeface="2  Nazanin"/>
                <a:cs typeface="B Nazanin" pitchFamily="2" charset="-78"/>
              </a:rPr>
              <a:t/>
            </a:r>
            <a:br>
              <a:rPr lang="en-US" sz="3300" b="1" kern="0" dirty="0" smtClean="0">
                <a:latin typeface="2  Nazanin"/>
                <a:cs typeface="B Nazanin" pitchFamily="2" charset="-78"/>
              </a:rPr>
            </a:br>
            <a:r>
              <a:rPr lang="fa-IR" sz="3300" b="1" kern="0" dirty="0" smtClean="0">
                <a:latin typeface="2  Nazanin"/>
                <a:cs typeface="B Nazanin" pitchFamily="2" charset="-78"/>
              </a:rPr>
              <a:t>حلق حنجره اي : حد فاصل قاعده زبان تا ابتداي مري مي باشد و در حلق حنجره اي دهانه ورودي مري و تراشه وجود دارد.</a:t>
            </a:r>
            <a:r>
              <a:rPr lang="en-US" sz="3300" b="1" kern="0" dirty="0" smtClean="0">
                <a:latin typeface="2  Nazanin"/>
                <a:cs typeface="B Nazanin" pitchFamily="2" charset="-78"/>
              </a:rPr>
              <a:t/>
            </a:r>
            <a:br>
              <a:rPr lang="en-US" sz="3300" b="1" kern="0" dirty="0" smtClean="0">
                <a:latin typeface="2  Nazanin"/>
                <a:cs typeface="B Nazanin" pitchFamily="2" charset="-78"/>
              </a:rPr>
            </a:br>
            <a:r>
              <a:rPr lang="fa-IR" sz="3300" b="1" kern="0" dirty="0" smtClean="0">
                <a:latin typeface="2  Nazanin"/>
                <a:cs typeface="B Nazanin" pitchFamily="2" charset="-78"/>
              </a:rPr>
              <a:t>حنجره : در بالاي تراشه و پايين حلق و قاعده زبان قرار گرفته است انتهاي حنجره به ناي متصل است. شامل غضروفهاي تيروئيد، كريكوئيد ، آرتينوئيد و اپيگلوت است. غشاء كريكوتيروئيد محل مناسبي براي دستيابي به راههاي هوايي تحتاني در موارد اورژانس است است. اپي گلوت مانع ورود غذا به راههاي هوايي مي شود.</a:t>
            </a:r>
            <a:r>
              <a:rPr kumimoji="0" lang="en-US" sz="3200" b="0"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en-US" sz="3200" b="0"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br>
            <a:endParaRPr kumimoji="0" lang="fa-IR" sz="3200" b="0" i="0" u="none" strike="noStrike" kern="0" cap="none" spc="0" normalizeH="0" baseline="0" noProof="0" dirty="0">
              <a:ln>
                <a:noFill/>
              </a:ln>
              <a:solidFill>
                <a:schemeClr val="tx1"/>
              </a:solidFill>
              <a:effectLst/>
              <a:uLnTx/>
              <a:uFillTx/>
              <a:latin typeface="Arial" pitchFamily="34" charset="0"/>
              <a:ea typeface="+mj-ea"/>
              <a:cs typeface="Arial" pitchFamily="34" charset="0"/>
            </a:endParaRPr>
          </a:p>
        </p:txBody>
      </p:sp>
      <p:sp>
        <p:nvSpPr>
          <p:cNvPr id="5" name="Title 1"/>
          <p:cNvSpPr txBox="1">
            <a:spLocks/>
          </p:cNvSpPr>
          <p:nvPr/>
        </p:nvSpPr>
        <p:spPr>
          <a:xfrm>
            <a:off x="152400" y="152400"/>
            <a:ext cx="6858000" cy="838200"/>
          </a:xfrm>
          <a:prstGeom prst="rect">
            <a:avLst/>
          </a:prstGeom>
        </p:spPr>
        <p:txBody>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kumimoji="0" lang="fa-IR" sz="5400" b="0" i="0" u="none" strike="noStrike" kern="0" cap="none" spc="0" normalizeH="0" baseline="0" noProof="0" dirty="0" smtClean="0">
                <a:ln>
                  <a:noFill/>
                </a:ln>
                <a:solidFill>
                  <a:schemeClr val="tx2"/>
                </a:solidFill>
                <a:effectLst/>
                <a:uLnTx/>
                <a:uFillTx/>
                <a:latin typeface="IranNastaliq" pitchFamily="18" charset="0"/>
                <a:ea typeface="+mj-ea"/>
                <a:cs typeface="B Kamran" pitchFamily="2" charset="-78"/>
              </a:rPr>
              <a:t>ادامه...</a:t>
            </a:r>
            <a:endParaRPr kumimoji="0" lang="fa-IR" sz="5400" b="0" i="0" u="none" strike="noStrike" kern="0" cap="none" spc="0" normalizeH="0" baseline="0" noProof="0" dirty="0">
              <a:ln>
                <a:noFill/>
              </a:ln>
              <a:solidFill>
                <a:schemeClr val="tx2"/>
              </a:solidFill>
              <a:effectLst/>
              <a:uLnTx/>
              <a:uFillTx/>
              <a:latin typeface="IranNastaliq" pitchFamily="18" charset="0"/>
              <a:ea typeface="+mj-ea"/>
              <a:cs typeface="B Kamran"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image004.jpg"/>
          <p:cNvPicPr>
            <a:picLocks noChangeAspect="1"/>
          </p:cNvPicPr>
          <p:nvPr/>
        </p:nvPicPr>
        <p:blipFill>
          <a:blip r:embed="rId2" cstate="print"/>
          <a:stretch>
            <a:fillRect/>
          </a:stretch>
        </p:blipFill>
        <p:spPr>
          <a:xfrm>
            <a:off x="609600" y="1371600"/>
            <a:ext cx="6858000" cy="51435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2"/>
          <p:cNvSpPr txBox="1">
            <a:spLocks/>
          </p:cNvSpPr>
          <p:nvPr/>
        </p:nvSpPr>
        <p:spPr>
          <a:xfrm>
            <a:off x="0" y="0"/>
            <a:ext cx="7239000" cy="838200"/>
          </a:xfrm>
          <a:prstGeom prst="rect">
            <a:avLst/>
          </a:prstGeom>
        </p:spPr>
        <p:txBody>
          <a:bodyPr/>
          <a:lstStyle/>
          <a:p>
            <a:pPr marL="342900" lvl="0" indent="-342900" rtl="1">
              <a:spcBef>
                <a:spcPct val="20000"/>
              </a:spcBef>
              <a:buClr>
                <a:schemeClr val="tx1"/>
              </a:buClr>
              <a:defRPr/>
            </a:pPr>
            <a:r>
              <a:rPr lang="fa-IR" sz="5400" kern="0" dirty="0" smtClean="0">
                <a:solidFill>
                  <a:schemeClr val="tx2"/>
                </a:solidFill>
                <a:latin typeface="IranNastaliq" pitchFamily="18" charset="0"/>
                <a:ea typeface="+mj-ea"/>
                <a:cs typeface="B Kamran" pitchFamily="2" charset="-78"/>
              </a:rPr>
              <a:t>تراشه :</a:t>
            </a:r>
          </a:p>
        </p:txBody>
      </p:sp>
      <p:sp>
        <p:nvSpPr>
          <p:cNvPr id="5" name="Title 1"/>
          <p:cNvSpPr txBox="1">
            <a:spLocks/>
          </p:cNvSpPr>
          <p:nvPr/>
        </p:nvSpPr>
        <p:spPr>
          <a:xfrm>
            <a:off x="228600" y="1295400"/>
            <a:ext cx="7467600" cy="5410200"/>
          </a:xfrm>
          <a:prstGeom prst="rect">
            <a:avLst/>
          </a:prstGeom>
        </p:spPr>
        <p:txBody>
          <a:bodyPr>
            <a:noAutofit/>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lang="fa-IR" sz="2400" b="1" kern="0" dirty="0" smtClean="0">
                <a:latin typeface="2  Nazanin"/>
                <a:cs typeface="B Nazanin" pitchFamily="2" charset="-78"/>
              </a:rPr>
              <a:t>از غضروف كريكوئيد در گردن شروع شده تا محل دو شاخه شدن تراشه محل دو شاخه شدن آن كارينا نام دارد.</a:t>
            </a:r>
            <a:r>
              <a:rPr lang="en-US" sz="2400" b="1" kern="0" dirty="0" smtClean="0">
                <a:latin typeface="2  Nazanin"/>
                <a:cs typeface="B Nazanin" pitchFamily="2" charset="-78"/>
              </a:rPr>
              <a:t/>
            </a:r>
            <a:br>
              <a:rPr lang="en-US" sz="2400" b="1" kern="0" dirty="0" smtClean="0">
                <a:latin typeface="2  Nazanin"/>
                <a:cs typeface="B Nazanin" pitchFamily="2" charset="-78"/>
              </a:rPr>
            </a:br>
            <a:r>
              <a:rPr lang="fa-IR" sz="2400" b="1" kern="0" dirty="0" smtClean="0">
                <a:latin typeface="2  Nazanin"/>
                <a:cs typeface="B Nazanin" pitchFamily="2" charset="-78"/>
              </a:rPr>
              <a:t>لوله گذاري تراشه </a:t>
            </a:r>
            <a:r>
              <a:rPr lang="en-US" sz="2400" b="1" kern="0" dirty="0" smtClean="0">
                <a:latin typeface="2  Nazanin"/>
                <a:cs typeface="B Nazanin" pitchFamily="2" charset="-78"/>
              </a:rPr>
              <a:t>Tracheal intubation</a:t>
            </a:r>
            <a:br>
              <a:rPr lang="en-US" sz="2400" b="1" kern="0" dirty="0" smtClean="0">
                <a:latin typeface="2  Nazanin"/>
                <a:cs typeface="B Nazanin" pitchFamily="2" charset="-78"/>
              </a:rPr>
            </a:br>
            <a:r>
              <a:rPr lang="fa-IR" sz="2400" b="1" kern="0" dirty="0" smtClean="0">
                <a:latin typeface="2  Nazanin"/>
                <a:cs typeface="B Nazanin" pitchFamily="2" charset="-78"/>
              </a:rPr>
              <a:t>به معناي قرار گرفتن يك لوله قابل انعطاف درداخل ناي مي باشد. اين كار هنگامي صورت مي‎گيرد كه فرد نياز به تنفس مكانيكي يا جلوگيري از آسپيراسيون دارد.</a:t>
            </a:r>
            <a:r>
              <a:rPr lang="en-US" sz="2400" b="1" kern="0" dirty="0" smtClean="0">
                <a:latin typeface="2  Nazanin"/>
                <a:cs typeface="B Nazanin" pitchFamily="2" charset="-78"/>
              </a:rPr>
              <a:t/>
            </a:r>
            <a:br>
              <a:rPr lang="en-US" sz="2400" b="1" kern="0" dirty="0" smtClean="0">
                <a:latin typeface="2  Nazanin"/>
                <a:cs typeface="B Nazanin" pitchFamily="2" charset="-78"/>
              </a:rPr>
            </a:br>
            <a:r>
              <a:rPr lang="fa-IR" sz="2400" b="1" kern="0" dirty="0" smtClean="0">
                <a:latin typeface="2  Nazanin"/>
                <a:cs typeface="B Nazanin" pitchFamily="2" charset="-78"/>
              </a:rPr>
              <a:t>پس اهداف استفاده از راه هاي هوايي مصنوعي عبارتند از :</a:t>
            </a:r>
            <a:r>
              <a:rPr lang="en-US" sz="2400" b="1" kern="0" dirty="0" smtClean="0">
                <a:latin typeface="2  Nazanin"/>
                <a:cs typeface="B Nazanin" pitchFamily="2" charset="-78"/>
              </a:rPr>
              <a:t/>
            </a:r>
            <a:br>
              <a:rPr lang="en-US" sz="2400" b="1" kern="0" dirty="0" smtClean="0">
                <a:latin typeface="2  Nazanin"/>
                <a:cs typeface="B Nazanin" pitchFamily="2" charset="-78"/>
              </a:rPr>
            </a:br>
            <a:r>
              <a:rPr lang="fa-IR" sz="2400" b="1" kern="0" dirty="0" smtClean="0">
                <a:latin typeface="2  Nazanin"/>
                <a:cs typeface="B Nazanin" pitchFamily="2" charset="-78"/>
              </a:rPr>
              <a:t>1- برقراري و حفظ راه هوايي باز (در انسداد راه هوايي و در احياء قلبي ريوي)</a:t>
            </a:r>
            <a:r>
              <a:rPr lang="en-US" sz="2400" b="1" kern="0" dirty="0" smtClean="0">
                <a:latin typeface="2  Nazanin"/>
                <a:cs typeface="B Nazanin" pitchFamily="2" charset="-78"/>
              </a:rPr>
              <a:t/>
            </a:r>
            <a:br>
              <a:rPr lang="en-US" sz="2400" b="1" kern="0" dirty="0" smtClean="0">
                <a:latin typeface="2  Nazanin"/>
                <a:cs typeface="B Nazanin" pitchFamily="2" charset="-78"/>
              </a:rPr>
            </a:br>
            <a:r>
              <a:rPr lang="fa-IR" sz="2400" b="1" kern="0" dirty="0" smtClean="0">
                <a:latin typeface="2  Nazanin"/>
                <a:cs typeface="B Nazanin" pitchFamily="2" charset="-78"/>
              </a:rPr>
              <a:t>2- پيشگيري از آسپيراسيون مواد از دستگاه گوارش به وسيله پر كردن كاف مربوطه در بيماران بيهوش يا فلج</a:t>
            </a:r>
            <a:r>
              <a:rPr lang="en-US" sz="2400" b="1" kern="0" dirty="0" smtClean="0">
                <a:latin typeface="2  Nazanin"/>
                <a:cs typeface="B Nazanin" pitchFamily="2" charset="-78"/>
              </a:rPr>
              <a:t/>
            </a:r>
            <a:br>
              <a:rPr lang="en-US" sz="2400" b="1" kern="0" dirty="0" smtClean="0">
                <a:latin typeface="2  Nazanin"/>
                <a:cs typeface="B Nazanin" pitchFamily="2" charset="-78"/>
              </a:rPr>
            </a:br>
            <a:r>
              <a:rPr lang="fa-IR" sz="2400" b="1" kern="0" dirty="0" smtClean="0">
                <a:latin typeface="2  Nazanin"/>
                <a:cs typeface="B Nazanin" pitchFamily="2" charset="-78"/>
              </a:rPr>
              <a:t>3- خروج ترشحات تراشه و برونش در بيماراني كه رفلكس سرفه نداشته يا دچار تضعيف اين رفلكس شده اند.</a:t>
            </a:r>
            <a:r>
              <a:rPr lang="en-US" sz="2400" b="1" kern="0" dirty="0" smtClean="0">
                <a:latin typeface="2  Nazanin"/>
                <a:cs typeface="B Nazanin" pitchFamily="2" charset="-78"/>
              </a:rPr>
              <a:t/>
            </a:r>
            <a:br>
              <a:rPr lang="en-US" sz="2400" b="1" kern="0" dirty="0" smtClean="0">
                <a:latin typeface="2  Nazanin"/>
                <a:cs typeface="B Nazanin" pitchFamily="2" charset="-78"/>
              </a:rPr>
            </a:br>
            <a:r>
              <a:rPr lang="fa-IR" sz="2400" b="1" kern="0" dirty="0" smtClean="0">
                <a:latin typeface="2  Nazanin"/>
                <a:cs typeface="B Nazanin" pitchFamily="2" charset="-78"/>
              </a:rPr>
              <a:t>4- براي بيماراني كه نيازمند به ونتيلاسيون مكانيكي هستند.</a:t>
            </a:r>
            <a: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en-US" sz="2400" b="1"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br>
            <a:endParaRPr kumimoji="0" lang="fa-IR" sz="2400" b="1" i="0" u="none" strike="noStrike" kern="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04800" y="1447800"/>
            <a:ext cx="7420004" cy="4715636"/>
          </a:xfrm>
          <a:prstGeom prst="rect">
            <a:avLst/>
          </a:prstGeom>
        </p:spPr>
        <p:txBody>
          <a:bodyPr>
            <a:normAutofit fontScale="90000" lnSpcReduction="10000"/>
          </a:bodyPr>
          <a:lstStyle/>
          <a:p>
            <a:pPr marL="0" marR="0" lvl="0" indent="0" algn="r" defTabSz="914400" rtl="1" eaLnBrk="1" fontAlgn="base" latinLnBrk="0" hangingPunct="1">
              <a:lnSpc>
                <a:spcPct val="100000"/>
              </a:lnSpc>
              <a:spcBef>
                <a:spcPct val="0"/>
              </a:spcBef>
              <a:spcAft>
                <a:spcPct val="0"/>
              </a:spcAft>
              <a:buClrTx/>
              <a:buSzTx/>
              <a:buFontTx/>
              <a:buNone/>
              <a:tabLst/>
              <a:defRPr/>
            </a:pPr>
            <a:r>
              <a:rPr lang="fa-IR" sz="2700" b="1" kern="0" dirty="0" smtClean="0">
                <a:latin typeface="2  Nazanin"/>
                <a:cs typeface="B Nazanin" pitchFamily="2" charset="-78"/>
              </a:rPr>
              <a:t>راههاي هوايي حلقي كه شامل : - راه هوايي دهاني حلقي </a:t>
            </a:r>
            <a:r>
              <a:rPr lang="en-US" sz="2700" b="1" kern="0" dirty="0" smtClean="0">
                <a:latin typeface="2  Nazanin"/>
                <a:cs typeface="B Nazanin" pitchFamily="2" charset="-78"/>
              </a:rPr>
              <a:t>oral airway</a:t>
            </a:r>
            <a:br>
              <a:rPr lang="en-US" sz="2700" b="1" kern="0" dirty="0" smtClean="0">
                <a:latin typeface="2  Nazanin"/>
                <a:cs typeface="B Nazanin" pitchFamily="2" charset="-78"/>
              </a:rPr>
            </a:br>
            <a:r>
              <a:rPr lang="fa-IR" sz="2700" b="1" kern="0" dirty="0" smtClean="0">
                <a:latin typeface="2  Nazanin"/>
                <a:cs typeface="B Nazanin" pitchFamily="2" charset="-78"/>
              </a:rPr>
              <a:t>- راه هوايي بيني حلقي </a:t>
            </a:r>
            <a:r>
              <a:rPr lang="en-US" sz="2700" b="1" kern="0" dirty="0" smtClean="0">
                <a:latin typeface="2  Nazanin"/>
                <a:cs typeface="B Nazanin" pitchFamily="2" charset="-78"/>
              </a:rPr>
              <a:t>Nasal air way</a:t>
            </a:r>
            <a:br>
              <a:rPr lang="en-US" sz="2700" b="1" kern="0" dirty="0" smtClean="0">
                <a:latin typeface="2  Nazanin"/>
                <a:cs typeface="B Nazanin" pitchFamily="2" charset="-78"/>
              </a:rPr>
            </a:br>
            <a:r>
              <a:rPr lang="fa-IR" sz="2700" b="1" kern="0" dirty="0" smtClean="0">
                <a:latin typeface="2  Nazanin"/>
                <a:cs typeface="B Nazanin" pitchFamily="2" charset="-78"/>
              </a:rPr>
              <a:t>لوله گذاري داخل تراشه :</a:t>
            </a:r>
            <a:r>
              <a:rPr lang="en-US" sz="2700" b="1" kern="0" dirty="0" smtClean="0">
                <a:latin typeface="2  Nazanin"/>
                <a:cs typeface="B Nazanin" pitchFamily="2" charset="-78"/>
              </a:rPr>
              <a:t/>
            </a:r>
            <a:br>
              <a:rPr lang="en-US" sz="2700" b="1" kern="0" dirty="0" smtClean="0">
                <a:latin typeface="2  Nazanin"/>
                <a:cs typeface="B Nazanin" pitchFamily="2" charset="-78"/>
              </a:rPr>
            </a:br>
            <a:r>
              <a:rPr lang="fa-IR" sz="2700" b="1" kern="0" dirty="0" smtClean="0">
                <a:latin typeface="2  Nazanin"/>
                <a:cs typeface="B Nazanin" pitchFamily="2" charset="-78"/>
              </a:rPr>
              <a:t>لوله از طناب هاي صوتي عبور كرده و انتهاي آن درست كمي بالاتر از كارينا قرار مي گيرد معمولاً فرد هوشيار نيست (يا به دليل بيماري يا توسط داروهاي هوشبري)</a:t>
            </a:r>
            <a:r>
              <a:rPr lang="en-US" sz="2700" b="1" kern="0" dirty="0" smtClean="0">
                <a:latin typeface="2  Nazanin"/>
                <a:cs typeface="B Nazanin" pitchFamily="2" charset="-78"/>
              </a:rPr>
              <a:t/>
            </a:r>
            <a:br>
              <a:rPr lang="en-US" sz="2700" b="1" kern="0" dirty="0" smtClean="0">
                <a:latin typeface="2  Nazanin"/>
                <a:cs typeface="B Nazanin" pitchFamily="2" charset="-78"/>
              </a:rPr>
            </a:br>
            <a:r>
              <a:rPr lang="fa-IR" sz="2700" b="1" kern="0" dirty="0" smtClean="0">
                <a:latin typeface="2  Nazanin"/>
                <a:cs typeface="B Nazanin" pitchFamily="2" charset="-78"/>
              </a:rPr>
              <a:t>لوله هاي داخل تراشه قابل انعطاف و توخالي بوده و در اندازه هاي مختلف وجود دارند براساس قطر داخلي مشخص مي شوند و روي هر لوله نشان داده شده است با فواصل </a:t>
            </a:r>
            <a:br>
              <a:rPr lang="fa-IR" sz="2700" b="1" kern="0" dirty="0" smtClean="0">
                <a:latin typeface="2  Nazanin"/>
                <a:cs typeface="B Nazanin" pitchFamily="2" charset="-78"/>
              </a:rPr>
            </a:br>
            <a:r>
              <a:rPr lang="en-US" sz="2700" b="1" kern="0" dirty="0" smtClean="0">
                <a:latin typeface="2  Nazanin"/>
                <a:cs typeface="B Nazanin" pitchFamily="2" charset="-78"/>
              </a:rPr>
              <a:t>mm </a:t>
            </a:r>
            <a:r>
              <a:rPr lang="fa-IR" sz="2700" b="1" kern="0" dirty="0" smtClean="0">
                <a:latin typeface="2  Nazanin"/>
                <a:cs typeface="B Nazanin" pitchFamily="2" charset="-78"/>
              </a:rPr>
              <a:t> 5/0 افزايش مي يابند.</a:t>
            </a:r>
            <a:r>
              <a:rPr lang="en-US" sz="2700" b="1" kern="0" dirty="0" smtClean="0">
                <a:latin typeface="2  Nazanin"/>
                <a:cs typeface="B Nazanin" pitchFamily="2" charset="-78"/>
              </a:rPr>
              <a:t/>
            </a:r>
            <a:br>
              <a:rPr lang="en-US" sz="2700" b="1" kern="0" dirty="0" smtClean="0">
                <a:latin typeface="2  Nazanin"/>
                <a:cs typeface="B Nazanin" pitchFamily="2" charset="-78"/>
              </a:rPr>
            </a:br>
            <a:r>
              <a:rPr lang="fa-IR" sz="2700" b="1" kern="0" dirty="0" smtClean="0">
                <a:latin typeface="2  Nazanin"/>
                <a:cs typeface="B Nazanin" pitchFamily="2" charset="-78"/>
              </a:rPr>
              <a:t>معمولاً براي خانم ها از اندازه 7 تا 8/5ميلي متر و براي آقايان از اندازه هاي 7/5تا 9 ميلي متر استفاده مي گردد.</a:t>
            </a:r>
            <a: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t/>
            </a:r>
            <a:br>
              <a:rPr kumimoji="0" lang="en-US" sz="2800" b="1" i="0" u="none" strike="noStrike" kern="0" cap="none" spc="0" normalizeH="0" baseline="0" noProof="0" dirty="0" smtClean="0">
                <a:ln>
                  <a:noFill/>
                </a:ln>
                <a:solidFill>
                  <a:schemeClr val="tx1"/>
                </a:solidFill>
                <a:effectLst/>
                <a:uLnTx/>
                <a:uFillTx/>
                <a:latin typeface="Arial" pitchFamily="34" charset="0"/>
                <a:ea typeface="+mj-ea"/>
                <a:cs typeface="Arial" pitchFamily="34" charset="0"/>
              </a:rPr>
            </a:br>
            <a:endParaRPr kumimoji="0" lang="fa-IR" sz="2800" b="1" i="0" u="none" strike="noStrike" kern="0" cap="none" spc="0" normalizeH="0" baseline="0" noProof="0" dirty="0">
              <a:ln>
                <a:noFill/>
              </a:ln>
              <a:solidFill>
                <a:schemeClr val="tx1"/>
              </a:solidFill>
              <a:effectLst/>
              <a:uLnTx/>
              <a:uFillTx/>
              <a:latin typeface="Arial" pitchFamily="34" charset="0"/>
              <a:ea typeface="+mj-ea"/>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3" descr="cuf.jpg"/>
          <p:cNvPicPr>
            <a:picLocks noChangeAspect="1"/>
          </p:cNvPicPr>
          <p:nvPr/>
        </p:nvPicPr>
        <p:blipFill>
          <a:blip r:embed="rId2" cstate="print"/>
          <a:stretch>
            <a:fillRect/>
          </a:stretch>
        </p:blipFill>
        <p:spPr>
          <a:xfrm>
            <a:off x="685800" y="1447800"/>
            <a:ext cx="6629400" cy="4997151"/>
          </a:xfrm>
          <a:prstGeom prst="rect">
            <a:avLst/>
          </a:prstGeom>
        </p:spPr>
      </p:pic>
    </p:spTree>
  </p:cSld>
  <p:clrMapOvr>
    <a:masterClrMapping/>
  </p:clrMapOvr>
</p:sld>
</file>

<file path=ppt/theme/theme1.xml><?xml version="1.0" encoding="utf-8"?>
<a:theme xmlns:a="http://schemas.openxmlformats.org/drawingml/2006/main" name="TS010286212">
  <a:themeElements>
    <a:clrScheme name="">
      <a:dk1>
        <a:srgbClr val="000066"/>
      </a:dk1>
      <a:lt1>
        <a:srgbClr val="FFFFFF"/>
      </a:lt1>
      <a:dk2>
        <a:srgbClr val="FFFFFF"/>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fontScheme name="PPP_SNATU_TXT_New_Lif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PP_SNATU_TXT_New_Lif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P_SNATU_TXT_New_Lif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P_SNATU_TXT_New_Lif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P_SNATU_TXT_New_Lif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P_SNATU_TXT_New_Lif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P_SNATU_TXT_New_Lif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P_SNATU_TXT_New_Lif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P_SNATU_TXT_New_Lif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P_SNATU_TXT_New_Lif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P_SNATU_TXT_New_Lif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P_SNATU_TXT_New_Lif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PPP_SNATU_TXT_New_Life 13">
        <a:dk1>
          <a:srgbClr val="000000"/>
        </a:dk1>
        <a:lt1>
          <a:srgbClr val="FFFFFF"/>
        </a:lt1>
        <a:dk2>
          <a:srgbClr val="003366"/>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4">
        <a:dk1>
          <a:srgbClr val="000066"/>
        </a:dk1>
        <a:lt1>
          <a:srgbClr val="FFFFFF"/>
        </a:lt1>
        <a:dk2>
          <a:srgbClr val="0033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P_SNATU_TXT_New_Life 16">
        <a:dk1>
          <a:srgbClr val="FFFFFF"/>
        </a:dk1>
        <a:lt1>
          <a:srgbClr val="FFFFFF"/>
        </a:lt1>
        <a:dk2>
          <a:srgbClr val="000066"/>
        </a:dk2>
        <a:lt2>
          <a:srgbClr val="808080"/>
        </a:lt2>
        <a:accent1>
          <a:srgbClr val="BBE0E3"/>
        </a:accent1>
        <a:accent2>
          <a:srgbClr val="333399"/>
        </a:accent2>
        <a:accent3>
          <a:srgbClr val="FFFFFF"/>
        </a:accent3>
        <a:accent4>
          <a:srgbClr val="DADAD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OOFile" ma:contentTypeID="0x0101006025706CF4CD034688BEBAE97A2E701D020200C3831ACA17D8814887A164412888521E" ma:contentTypeVersion="7" ma:contentTypeDescription="Create a new document." ma:contentTypeScope="" ma:versionID="ed1fea5d08807278759d338940aa9e8f">
  <xsd:schema xmlns:xsd="http://www.w3.org/2001/XMLSchema" xmlns:xs="http://www.w3.org/2001/XMLSchema" xmlns:p="http://schemas.microsoft.com/office/2006/metadata/properties" xmlns:ns2="145c5697-5eb5-440b-b2f1-a8273fb59250" targetNamespace="http://schemas.microsoft.com/office/2006/metadata/properties" ma:root="true" ma:fieldsID="174e4b03d57b3d621fa064bbab783e99" ns2:_="">
    <xsd:import namespace="145c5697-5eb5-440b-b2f1-a8273fb59250"/>
    <xsd:element name="properties">
      <xsd:complexType>
        <xsd:sequence>
          <xsd:element name="documentManagement">
            <xsd:complexType>
              <xsd:all>
                <xsd:element ref="ns2:AssetId" minOccurs="0"/>
                <xsd:element ref="ns2:AuthoringAssetId" minOccurs="0"/>
                <xsd:element ref="ns2:AssetType" minOccurs="0"/>
                <xsd:element ref="ns2:Markets" minOccurs="0"/>
                <xsd:element ref="ns2:NumericAssetId" minOccurs="0"/>
                <xsd:element ref="ns2:AppVe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5c5697-5eb5-440b-b2f1-a8273fb59250" elementFormDefault="qualified">
    <xsd:import namespace="http://schemas.microsoft.com/office/2006/documentManagement/types"/>
    <xsd:import namespace="http://schemas.microsoft.com/office/infopath/2007/PartnerControls"/>
    <xsd:element name="AssetId" ma:index="8" nillable="true" ma:displayName="AssetId" ma:indexed="true" ma:internalName="AssetId" ma:readOnly="false">
      <xsd:simpleType>
        <xsd:restriction base="dms:Text"/>
      </xsd:simpleType>
    </xsd:element>
    <xsd:element name="AuthoringAssetId" ma:index="9" nillable="true" ma:displayName="AuthoringAssetId" ma:indexed="true" ma:internalName="AuthoringAssetId" ma:readOnly="false">
      <xsd:simpleType>
        <xsd:restriction base="dms:Text"/>
      </xsd:simpleType>
    </xsd:element>
    <xsd:element name="AssetType" ma:index="10" nillable="true" ma:displayName="AssetType" ma:internalName="AssetType" ma:readOnly="false">
      <xsd:simpleType>
        <xsd:restriction base="dms:Text"/>
      </xsd:simpleType>
    </xsd:element>
    <xsd:element name="Markets" ma:index="11" nillable="true" ma:displayName="Markets" ma:internalName="Markets" ma:readOnly="false">
      <xsd:simpleType>
        <xsd:restriction base="dms:Text"/>
      </xsd:simpleType>
    </xsd:element>
    <xsd:element name="NumericAssetId" ma:index="12" nillable="true" ma:displayName="NumericAssetId" ma:indexed="true" ma:internalName="NumericAssetId" ma:readOnly="false">
      <xsd:simpleType>
        <xsd:restriction base="dms:Unknown"/>
      </xsd:simpleType>
    </xsd:element>
    <xsd:element name="AppVer" ma:index="13" nillable="true" ma:displayName="AppVer" ma:internalName="AppVer"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documentManagement>
    <NumericAssetId xmlns="145c5697-5eb5-440b-b2f1-a8273fb59250" xsi:nil="true"/>
    <AssetType xmlns="145c5697-5eb5-440b-b2f1-a8273fb59250">TP</AssetType>
    <Markets xmlns="145c5697-5eb5-440b-b2f1-a8273fb59250" xsi:nil="true"/>
    <AppVer xmlns="145c5697-5eb5-440b-b2f1-a8273fb59250" xsi:nil="true"/>
    <AuthoringAssetId xmlns="145c5697-5eb5-440b-b2f1-a8273fb59250">TP010286212</AuthoringAssetId>
    <AssetId xmlns="145c5697-5eb5-440b-b2f1-a8273fb59250">TS010286212</AssetId>
  </documentManagement>
</p:properties>
</file>

<file path=customXml/itemProps1.xml><?xml version="1.0" encoding="utf-8"?>
<ds:datastoreItem xmlns:ds="http://schemas.openxmlformats.org/officeDocument/2006/customXml" ds:itemID="{C58F13F0-D61A-4B88-9904-CD4305CAD223}">
  <ds:schemaRefs>
    <ds:schemaRef ds:uri="http://schemas.microsoft.com/sharepoint/v3/contenttype/forms"/>
  </ds:schemaRefs>
</ds:datastoreItem>
</file>

<file path=customXml/itemProps2.xml><?xml version="1.0" encoding="utf-8"?>
<ds:datastoreItem xmlns:ds="http://schemas.openxmlformats.org/officeDocument/2006/customXml" ds:itemID="{781534A5-A9BE-4346-9214-51B98BC17B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5c5697-5eb5-440b-b2f1-a8273fb592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ABAC6B9E-8FC8-4D3F-879E-6C074A981216}">
  <ds:schemaRefs>
    <ds:schemaRef ds:uri="http://schemas.microsoft.com/office/2006/metadata/longProperties"/>
  </ds:schemaRefs>
</ds:datastoreItem>
</file>

<file path=customXml/itemProps4.xml><?xml version="1.0" encoding="utf-8"?>
<ds:datastoreItem xmlns:ds="http://schemas.openxmlformats.org/officeDocument/2006/customXml" ds:itemID="{B2C5AAFA-50EC-4F31-9A1E-10A219092384}">
  <ds:schemaRefs>
    <ds:schemaRef ds:uri="http://schemas.microsoft.com/office/2006/metadata/properties"/>
    <ds:schemaRef ds:uri="145c5697-5eb5-440b-b2f1-a8273fb59250"/>
  </ds:schemaRefs>
</ds:datastoreItem>
</file>

<file path=docProps/app.xml><?xml version="1.0" encoding="utf-8"?>
<Properties xmlns="http://schemas.openxmlformats.org/officeDocument/2006/extended-properties" xmlns:vt="http://schemas.openxmlformats.org/officeDocument/2006/docPropsVTypes">
  <Template>TS010286212</Template>
  <TotalTime>193</TotalTime>
  <Words>531</Words>
  <Application>Microsoft Office PowerPoint</Application>
  <PresentationFormat>On-screen Show (4:3)</PresentationFormat>
  <Paragraphs>41</Paragraphs>
  <Slides>29</Slides>
  <Notes>1</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TS010286212</vt:lpstr>
      <vt:lpstr>مرکز آموزشی پژوهشی و درمانی پیوند اعضاء و دیالیز منتصریه</vt:lpstr>
      <vt:lpstr>انتوباسیون Intubation</vt:lpstr>
      <vt:lpstr>تعريف تنفس</vt:lpstr>
      <vt:lpstr>ادامه...</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باتشکر</vt:lpstr>
    </vt:vector>
  </TitlesOfParts>
  <Company>MUMS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oudias2</dc:creator>
  <cp:lastModifiedBy>oudias2</cp:lastModifiedBy>
  <cp:revision>63</cp:revision>
  <dcterms:created xsi:type="dcterms:W3CDTF">2015-12-16T08:08:32Z</dcterms:created>
  <dcterms:modified xsi:type="dcterms:W3CDTF">2016-01-12T05:57:38Z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arkets">
    <vt:lpwstr/>
  </property>
  <property fmtid="{D5CDD505-2E9C-101B-9397-08002B2CF9AE}" pid="3" name="TPInstallLocation">
    <vt:lpwstr>{My Templates}</vt:lpwstr>
  </property>
  <property fmtid="{D5CDD505-2E9C-101B-9397-08002B2CF9AE}" pid="4" name="PrimaryImageGen">
    <vt:lpwstr>true</vt:lpwstr>
  </property>
  <property fmtid="{D5CDD505-2E9C-101B-9397-08002B2CF9AE}" pid="5" name="AssetType">
    <vt:lpwstr>TP</vt:lpwstr>
  </property>
  <property fmtid="{D5CDD505-2E9C-101B-9397-08002B2CF9AE}" pid="6" name="BugNumber">
    <vt:lpwstr>191</vt:lpwstr>
  </property>
  <property fmtid="{D5CDD505-2E9C-101B-9397-08002B2CF9AE}" pid="7" name="TPCommandLine">
    <vt:lpwstr>{PP} /n {FilePath}</vt:lpwstr>
  </property>
  <property fmtid="{D5CDD505-2E9C-101B-9397-08002B2CF9AE}" pid="8" name="TemplateStatus">
    <vt:lpwstr>Complete</vt:lpwstr>
  </property>
  <property fmtid="{D5CDD505-2E9C-101B-9397-08002B2CF9AE}" pid="9" name="TPAppVersion">
    <vt:lpwstr>11</vt:lpwstr>
  </property>
  <property fmtid="{D5CDD505-2E9C-101B-9397-08002B2CF9AE}" pid="10" name="ContentTypeId">
    <vt:lpwstr>0x0101006025706CF4CD034688BEBAE97A2E701D020200C3831ACA17D8814887A164412888521E</vt:lpwstr>
  </property>
  <property fmtid="{D5CDD505-2E9C-101B-9397-08002B2CF9AE}" pid="11" name="IsDeleted">
    <vt:lpwstr>false</vt:lpwstr>
  </property>
  <property fmtid="{D5CDD505-2E9C-101B-9397-08002B2CF9AE}" pid="12" name="Milestone">
    <vt:lpwstr>Continuous</vt:lpwstr>
  </property>
  <property fmtid="{D5CDD505-2E9C-101B-9397-08002B2CF9AE}" pid="13" name="APAuthor">
    <vt:lpwstr>191</vt:lpwstr>
  </property>
  <property fmtid="{D5CDD505-2E9C-101B-9397-08002B2CF9AE}" pid="14" name="TrustLevel">
    <vt:lpwstr>Microsoft Managed Content</vt:lpwstr>
  </property>
  <property fmtid="{D5CDD505-2E9C-101B-9397-08002B2CF9AE}" pid="15" name="IsSearchable">
    <vt:lpwstr>false</vt:lpwstr>
  </property>
  <property fmtid="{D5CDD505-2E9C-101B-9397-08002B2CF9AE}" pid="16" name="NumericId">
    <vt:lpwstr>-1</vt:lpwstr>
  </property>
  <property fmtid="{D5CDD505-2E9C-101B-9397-08002B2CF9AE}" pid="17" name="PublishTargets">
    <vt:lpwstr>OfficeOnline</vt:lpwstr>
  </property>
  <property fmtid="{D5CDD505-2E9C-101B-9397-08002B2CF9AE}" pid="18" name="TPFriendlyName">
    <vt:lpwstr>{My Templates}</vt:lpwstr>
  </property>
  <property fmtid="{D5CDD505-2E9C-101B-9397-08002B2CF9AE}" pid="19" name="AssetId">
    <vt:lpwstr>TS010286212</vt:lpwstr>
  </property>
  <property fmtid="{D5CDD505-2E9C-101B-9397-08002B2CF9AE}" pid="20" name="TPLaunchHelpLinkType">
    <vt:lpwstr>Template</vt:lpwstr>
  </property>
  <property fmtid="{D5CDD505-2E9C-101B-9397-08002B2CF9AE}" pid="21" name="OpenTemplate">
    <vt:lpwstr>true</vt:lpwstr>
  </property>
  <property fmtid="{D5CDD505-2E9C-101B-9397-08002B2CF9AE}" pid="22" name="SourceTitle">
    <vt:lpwstr>Medical stethoscope design template</vt:lpwstr>
  </property>
  <property fmtid="{D5CDD505-2E9C-101B-9397-08002B2CF9AE}" pid="23" name="TPLaunchHelpLink">
    <vt:lpwstr/>
  </property>
  <property fmtid="{D5CDD505-2E9C-101B-9397-08002B2CF9AE}" pid="24" name="APEditor">
    <vt:lpwstr>92</vt:lpwstr>
  </property>
  <property fmtid="{D5CDD505-2E9C-101B-9397-08002B2CF9AE}" pid="25" name="TPApplication">
    <vt:lpwstr>PowerPoint</vt:lpwstr>
  </property>
  <property fmtid="{D5CDD505-2E9C-101B-9397-08002B2CF9AE}" pid="26" name="Provider">
    <vt:lpwstr>EY010241418</vt:lpwstr>
  </property>
  <property fmtid="{D5CDD505-2E9C-101B-9397-08002B2CF9AE}" pid="27" name="UACurrentWords">
    <vt:lpwstr>0</vt:lpwstr>
  </property>
  <property fmtid="{D5CDD505-2E9C-101B-9397-08002B2CF9AE}" pid="28" name="Applications">
    <vt:lpwstr>64;#PowerPoint 2003;#79;#Template 12;#65;#Microsoft Office PowerPoint 2007</vt:lpwstr>
  </property>
  <property fmtid="{D5CDD505-2E9C-101B-9397-08002B2CF9AE}" pid="29" name="UALocRecommendation">
    <vt:lpwstr>Never Localize</vt:lpwstr>
  </property>
  <property fmtid="{D5CDD505-2E9C-101B-9397-08002B2CF9AE}" pid="30" name="Title">
    <vt:lpwstr>Medical stethoscope design template</vt:lpwstr>
  </property>
  <property fmtid="{D5CDD505-2E9C-101B-9397-08002B2CF9AE}" pid="31" name="PublishStatusLookup">
    <vt:lpwstr>261379</vt:lpwstr>
  </property>
  <property fmtid="{D5CDD505-2E9C-101B-9397-08002B2CF9AE}" pid="32" name="APTrustLevel">
    <vt:lpwstr>1.00000000000000</vt:lpwstr>
  </property>
  <property fmtid="{D5CDD505-2E9C-101B-9397-08002B2CF9AE}" pid="33" name="TPClientViewer">
    <vt:lpwstr>Microsoft Office PowerPoint</vt:lpwstr>
  </property>
  <property fmtid="{D5CDD505-2E9C-101B-9397-08002B2CF9AE}" pid="34" name="TPComponent">
    <vt:lpwstr>PPTFiles</vt:lpwstr>
  </property>
  <property fmtid="{D5CDD505-2E9C-101B-9397-08002B2CF9AE}" pid="35" name="TPNamespace">
    <vt:lpwstr>POWERPNT</vt:lpwstr>
  </property>
  <property fmtid="{D5CDD505-2E9C-101B-9397-08002B2CF9AE}" pid="36" name="Content Type">
    <vt:lpwstr>OOFile</vt:lpwstr>
  </property>
  <property fmtid="{D5CDD505-2E9C-101B-9397-08002B2CF9AE}" pid="37" name="AuthoringAssetId">
    <vt:lpwstr>TP010286212</vt:lpwstr>
  </property>
  <property fmtid="{D5CDD505-2E9C-101B-9397-08002B2CF9AE}" pid="38" name="NumericAssetId">
    <vt:lpwstr/>
  </property>
  <property fmtid="{D5CDD505-2E9C-101B-9397-08002B2CF9AE}" pid="39" name="AppVer">
    <vt:lpwstr/>
  </property>
</Properties>
</file>